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321" r:id="rId2"/>
    <p:sldId id="263" r:id="rId3"/>
    <p:sldId id="264" r:id="rId4"/>
    <p:sldId id="269" r:id="rId5"/>
    <p:sldId id="270" r:id="rId6"/>
    <p:sldId id="271" r:id="rId7"/>
    <p:sldId id="285" r:id="rId8"/>
    <p:sldId id="256" r:id="rId9"/>
    <p:sldId id="257" r:id="rId10"/>
    <p:sldId id="259" r:id="rId11"/>
    <p:sldId id="260" r:id="rId12"/>
    <p:sldId id="276" r:id="rId13"/>
    <p:sldId id="274" r:id="rId14"/>
    <p:sldId id="275" r:id="rId15"/>
    <p:sldId id="286" r:id="rId16"/>
    <p:sldId id="288" r:id="rId17"/>
    <p:sldId id="284" r:id="rId18"/>
    <p:sldId id="265" r:id="rId19"/>
    <p:sldId id="277" r:id="rId20"/>
    <p:sldId id="278" r:id="rId21"/>
    <p:sldId id="309" r:id="rId22"/>
    <p:sldId id="280" r:id="rId23"/>
    <p:sldId id="279" r:id="rId24"/>
    <p:sldId id="283" r:id="rId25"/>
    <p:sldId id="290" r:id="rId26"/>
    <p:sldId id="295" r:id="rId27"/>
    <p:sldId id="310" r:id="rId28"/>
    <p:sldId id="296" r:id="rId29"/>
    <p:sldId id="300" r:id="rId30"/>
    <p:sldId id="311" r:id="rId31"/>
    <p:sldId id="312" r:id="rId32"/>
    <p:sldId id="302" r:id="rId33"/>
    <p:sldId id="319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33B4-5517-4739-AA37-79FC72C09720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69F2-27AA-49C3-B02E-1840C0E58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6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6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3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6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6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1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2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5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9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7E5D-41BB-47AE-B05E-BD96715DBB98}" type="datetimeFigureOut">
              <a:rPr lang="en-GB" smtClean="0"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E7AC-58BA-4B95-BB3D-7611048FA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onlinephys.com/magnetism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hoolphysics.co.uk/age16-19/Electricity%20and%20magnetism/Electromagnetism/text/Force_on_a_current_in_a_magnetic_field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A </a:t>
            </a:r>
            <a:r>
              <a:rPr lang="en-GB" sz="4000" u="sng" dirty="0" smtClean="0"/>
              <a:t>field</a:t>
            </a:r>
            <a:r>
              <a:rPr lang="en-GB" sz="4000" dirty="0" smtClean="0"/>
              <a:t> is a region of space in which an object experiences a force.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1312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Field lines (</a:t>
            </a:r>
            <a:r>
              <a:rPr lang="en-GB" b="1" dirty="0" smtClean="0"/>
              <a:t>magnetic flux,</a:t>
            </a:r>
            <a:r>
              <a:rPr lang="el-GR" dirty="0"/>
              <a:t> </a:t>
            </a:r>
            <a:r>
              <a:rPr lang="el-GR" dirty="0" smtClean="0"/>
              <a:t>Φ</a:t>
            </a:r>
            <a:r>
              <a:rPr lang="en-GB" dirty="0" smtClean="0"/>
              <a:t>, measured in </a:t>
            </a:r>
            <a:r>
              <a:rPr lang="en-GB" b="1" dirty="0" smtClean="0"/>
              <a:t>Weber</a:t>
            </a:r>
            <a:r>
              <a:rPr lang="en-GB" dirty="0" smtClean="0"/>
              <a:t>) show the </a:t>
            </a:r>
            <a:r>
              <a:rPr lang="en-GB" b="1" dirty="0" smtClean="0"/>
              <a:t>direction</a:t>
            </a:r>
            <a:r>
              <a:rPr lang="en-GB" dirty="0" smtClean="0"/>
              <a:t> in which a North pole is pushed. (Shown by an arrow)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 smtClean="0"/>
              <a:t>strength </a:t>
            </a:r>
            <a:r>
              <a:rPr lang="en-GB" dirty="0" smtClean="0"/>
              <a:t>of a magnetic field is called the </a:t>
            </a:r>
            <a:r>
              <a:rPr lang="en-GB" b="1" dirty="0" smtClean="0"/>
              <a:t>magnetic flux density, B, </a:t>
            </a:r>
            <a:r>
              <a:rPr lang="en-GB" dirty="0" smtClean="0"/>
              <a:t>measured in </a:t>
            </a:r>
            <a:r>
              <a:rPr lang="en-GB" b="1" dirty="0" smtClean="0"/>
              <a:t>Tesla.</a:t>
            </a:r>
          </a:p>
          <a:p>
            <a:pPr marL="0" indent="0">
              <a:buNone/>
            </a:pPr>
            <a:r>
              <a:rPr lang="en-GB" dirty="0" smtClean="0"/>
              <a:t>The closer the field lines the stronger the field is.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(Page 60)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Magnetic Flux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Magnetic flux </a:t>
            </a:r>
            <a:r>
              <a:rPr lang="el-GR" dirty="0" smtClean="0"/>
              <a:t>φ</a:t>
            </a:r>
            <a:r>
              <a:rPr lang="en-GB" dirty="0" smtClean="0"/>
              <a:t> is measured in Weber.</a:t>
            </a:r>
          </a:p>
          <a:p>
            <a:pPr marL="0" indent="0">
              <a:buNone/>
            </a:pPr>
            <a:r>
              <a:rPr lang="el-GR" dirty="0" smtClean="0"/>
              <a:t>Φ</a:t>
            </a:r>
            <a:r>
              <a:rPr lang="en-GB" dirty="0" smtClean="0"/>
              <a:t> = BA when area is at a right angle to the flux.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Φ</a:t>
            </a:r>
            <a:r>
              <a:rPr lang="en-GB" dirty="0" smtClean="0"/>
              <a:t> = B sin </a:t>
            </a:r>
            <a:r>
              <a:rPr lang="el-GR" dirty="0" smtClean="0"/>
              <a:t>ϑ</a:t>
            </a:r>
            <a:r>
              <a:rPr lang="en-GB" dirty="0" smtClean="0"/>
              <a:t> x A  when area is at angle</a:t>
            </a:r>
            <a:r>
              <a:rPr lang="el-GR" dirty="0" smtClean="0"/>
              <a:t> ϑ</a:t>
            </a:r>
            <a:r>
              <a:rPr lang="en-GB" dirty="0" smtClean="0"/>
              <a:t> to the flux. 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68" y="4653136"/>
            <a:ext cx="3240360" cy="18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82" y="2348880"/>
            <a:ext cx="28070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Magnetic fields between poles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176464" cy="43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Field around a wire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12368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7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field lines around a solenoid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600" dirty="0" smtClean="0"/>
              <a:t>Background reading: </a:t>
            </a:r>
            <a:r>
              <a:rPr lang="en-GB" sz="2600" dirty="0" smtClean="0">
                <a:hlinkClick r:id="rId2"/>
              </a:rPr>
              <a:t>http://onlinephys.com/magnetism.html</a:t>
            </a:r>
            <a:endParaRPr lang="en-GB" sz="26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20928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/>
              <a:t>Force on a current in a magnetic </a:t>
            </a:r>
            <a:r>
              <a:rPr lang="en-GB" sz="8000" dirty="0" smtClean="0"/>
              <a:t>field</a:t>
            </a:r>
          </a:p>
          <a:p>
            <a:pPr marL="0" indent="0" algn="ctr">
              <a:buNone/>
            </a:pPr>
            <a:r>
              <a:rPr lang="en-GB" sz="3800" dirty="0" smtClean="0"/>
              <a:t>(Interaction between two fields)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(page 54)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6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288232" cy="437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0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Force on a current in a magnetic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When a wire carrying a current is placed in a    magnetic field the wire experiences a force.</a:t>
            </a:r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0" y="2348880"/>
            <a:ext cx="576103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Fleming’s Left Hand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Magnetic Fields can affect moving charges – this is called the </a:t>
            </a:r>
            <a:r>
              <a:rPr lang="en-GB" b="1" dirty="0" smtClean="0"/>
              <a:t>Motor Effect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Background reading:</a:t>
            </a:r>
          </a:p>
          <a:p>
            <a:pPr marL="0" indent="0">
              <a:buNone/>
            </a:pPr>
            <a:r>
              <a:rPr lang="en-GB" sz="2200" dirty="0" smtClean="0">
                <a:hlinkClick r:id="rId2"/>
              </a:rPr>
              <a:t>http://www.schoolphysics.co.uk/age16-19/Electricity%20and%20magnetism/Electromagnetism/text/Force_on_a_current_in_a_magnetic_field/index.html</a:t>
            </a: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8"/>
          <a:stretch/>
        </p:blipFill>
        <p:spPr bwMode="auto">
          <a:xfrm>
            <a:off x="0" y="2492896"/>
            <a:ext cx="8892480" cy="193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Background reading: </a:t>
            </a:r>
            <a:r>
              <a:rPr lang="en-GB" sz="2200" dirty="0" smtClean="0"/>
              <a:t>http://www.s-cool.co.uk/a-level/physics/forces-in-magnetic-fields/revise-it/the-motor-effect-and-flemings-left-hand-rule</a:t>
            </a:r>
            <a:endParaRPr lang="en-GB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1508" r="23586" b="10516"/>
          <a:stretch/>
        </p:blipFill>
        <p:spPr bwMode="auto">
          <a:xfrm>
            <a:off x="1115616" y="332656"/>
            <a:ext cx="7056784" cy="52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</a:t>
            </a:r>
            <a:r>
              <a:rPr lang="en-GB" dirty="0" smtClean="0"/>
              <a:t>kinds of fields are there?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b="1" dirty="0" smtClean="0"/>
              <a:t>Gravitational field </a:t>
            </a:r>
            <a:r>
              <a:rPr lang="en-GB" dirty="0" smtClean="0"/>
              <a:t>is a region of space in which a mass will experience a force.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 smtClean="0"/>
              <a:t>Magnetic field </a:t>
            </a:r>
            <a:r>
              <a:rPr lang="en-GB" dirty="0" smtClean="0"/>
              <a:t>is a region of space in which a magnetic pole will experience a force.</a:t>
            </a:r>
          </a:p>
          <a:p>
            <a:endParaRPr lang="en-GB" dirty="0" smtClean="0"/>
          </a:p>
          <a:p>
            <a:r>
              <a:rPr lang="en-GB" dirty="0" smtClean="0"/>
              <a:t>An </a:t>
            </a:r>
            <a:r>
              <a:rPr lang="en-GB" b="1" dirty="0" smtClean="0"/>
              <a:t>Electric field </a:t>
            </a:r>
            <a:r>
              <a:rPr lang="en-GB" dirty="0" smtClean="0"/>
              <a:t>is a region in which a charge particle/object experiences a force.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In which direction will the wire move?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8" t="26868" r="17554" b="19082"/>
          <a:stretch/>
        </p:blipFill>
        <p:spPr bwMode="auto">
          <a:xfrm>
            <a:off x="721217" y="1803042"/>
            <a:ext cx="8023538" cy="39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Experiment: To measure the force on a current-carrying conductor </a:t>
            </a:r>
            <a:r>
              <a:rPr lang="en-GB" sz="3100" dirty="0" smtClean="0"/>
              <a:t>(page 55)</a:t>
            </a:r>
            <a:endParaRPr lang="en-GB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08" y="1600200"/>
            <a:ext cx="6628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7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 = BIL sin </a:t>
            </a:r>
            <a:r>
              <a:rPr lang="el-GR" dirty="0" smtClean="0"/>
              <a:t>ϑ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size of the force depends on……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size of the magnetic field</a:t>
            </a:r>
          </a:p>
          <a:p>
            <a:pPr marL="0" indent="0">
              <a:buNone/>
            </a:pPr>
            <a:r>
              <a:rPr lang="en-GB" dirty="0" smtClean="0"/>
              <a:t>The size of the current</a:t>
            </a:r>
          </a:p>
          <a:p>
            <a:pPr marL="0" indent="0">
              <a:buNone/>
            </a:pPr>
            <a:r>
              <a:rPr lang="en-GB" dirty="0" smtClean="0"/>
              <a:t>The length of wire in the field</a:t>
            </a:r>
          </a:p>
          <a:p>
            <a:pPr marL="0" indent="0">
              <a:buNone/>
            </a:pPr>
            <a:r>
              <a:rPr lang="en-GB" dirty="0" smtClean="0"/>
              <a:t>The angle between the direction of current and field. (Max when 90⁰)</a:t>
            </a:r>
          </a:p>
          <a:p>
            <a:pPr marL="0" indent="0">
              <a:buNone/>
            </a:pPr>
            <a:endParaRPr lang="en-GB" sz="2000" baseline="30000" dirty="0"/>
          </a:p>
          <a:p>
            <a:pPr marL="0" indent="0">
              <a:buNone/>
            </a:pPr>
            <a:r>
              <a:rPr lang="en-GB" sz="4000" baseline="30000" dirty="0" smtClean="0"/>
              <a:t>(See worked example on p 56)</a:t>
            </a:r>
            <a:endParaRPr lang="en-GB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2742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 Motors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483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 = BIL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motor can be made to run faster by</a:t>
            </a:r>
          </a:p>
          <a:p>
            <a:r>
              <a:rPr lang="en-GB" dirty="0" smtClean="0"/>
              <a:t>Increasing the current, I</a:t>
            </a:r>
          </a:p>
          <a:p>
            <a:r>
              <a:rPr lang="en-GB" dirty="0" smtClean="0"/>
              <a:t>Increasing the number of turns of wire</a:t>
            </a:r>
          </a:p>
          <a:p>
            <a:r>
              <a:rPr lang="en-GB" dirty="0" smtClean="0"/>
              <a:t>Increasing the size of the magnetic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Force on a moving charge in a magnetic field</a:t>
            </a:r>
            <a:endParaRPr lang="en-GB" sz="32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96136" y="2204864"/>
            <a:ext cx="2520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8144" y="2564904"/>
            <a:ext cx="25202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7956376" y="2204864"/>
            <a:ext cx="360040" cy="36004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/>
          <p:cNvSpPr/>
          <p:nvPr/>
        </p:nvSpPr>
        <p:spPr>
          <a:xfrm>
            <a:off x="5940152" y="2204864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56176" y="1988840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6256" y="1628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56376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30689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Force on a moving charge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27343" y="1209675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charged particle has a charge Q and moves at a speed </a:t>
            </a:r>
            <a:r>
              <a:rPr lang="en-GB" sz="2000" i="1" dirty="0" smtClean="0"/>
              <a:t>v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In time interval </a:t>
            </a:r>
            <a:r>
              <a:rPr lang="en-GB" sz="2000" i="1" dirty="0" smtClean="0"/>
              <a:t>t</a:t>
            </a:r>
            <a:r>
              <a:rPr lang="en-GB" sz="2000" dirty="0" smtClean="0"/>
              <a:t>, each particle travels a distance </a:t>
            </a:r>
            <a:r>
              <a:rPr lang="en-GB" sz="2000" i="1" dirty="0" err="1" smtClean="0"/>
              <a:t>vt</a:t>
            </a:r>
            <a:r>
              <a:rPr lang="en-GB" sz="2000" dirty="0" err="1" smtClean="0"/>
              <a:t>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This is equivalent to current I =Q/t along a wire of length </a:t>
            </a:r>
            <a:r>
              <a:rPr lang="en-GB" sz="2000" i="1" dirty="0" smtClean="0"/>
              <a:t>l = </a:t>
            </a:r>
            <a:r>
              <a:rPr lang="en-GB" sz="2000" i="1" dirty="0" err="1" smtClean="0"/>
              <a:t>vt</a:t>
            </a:r>
            <a:endParaRPr lang="en-GB" sz="2000" i="1" dirty="0" smtClean="0"/>
          </a:p>
          <a:p>
            <a:endParaRPr lang="en-GB" sz="2000" i="1" dirty="0" smtClean="0"/>
          </a:p>
          <a:p>
            <a:r>
              <a:rPr lang="en-GB" sz="2000" dirty="0" smtClean="0"/>
              <a:t>If the particle passes through a uniform magnetic field in a direction at right angles to the field lines, the particle will experience a force F due to the field.</a:t>
            </a:r>
            <a:endParaRPr lang="en-GB" sz="2000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7599" y="3715291"/>
            <a:ext cx="2790825" cy="752475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-36004" y="1760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0488" y="4849624"/>
            <a:ext cx="1171575" cy="409575"/>
          </a:xfrm>
          <a:prstGeom prst="rect">
            <a:avLst/>
          </a:prstGeom>
          <a:noFill/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 velocity of motion of a charged particle in a magnetic field is at angle </a:t>
            </a:r>
            <a:r>
              <a:rPr lang="el-GR" sz="2400" dirty="0" smtClean="0"/>
              <a:t>θ</a:t>
            </a:r>
            <a:r>
              <a:rPr lang="en-GB" sz="2400" dirty="0" smtClean="0"/>
              <a:t> to the lines of the field. Then…….</a:t>
            </a:r>
            <a:endParaRPr lang="en-GB" sz="2400" i="1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988840"/>
            <a:ext cx="3563355" cy="789816"/>
          </a:xfrm>
          <a:prstGeom prst="rect">
            <a:avLst/>
          </a:prstGeom>
          <a:noFill/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06896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 velocity of the charged particle is perpendicular  to the direction of the magnetic field (</a:t>
            </a:r>
            <a:r>
              <a:rPr lang="el-GR" sz="2400" i="1" dirty="0" smtClean="0"/>
              <a:t>θ</a:t>
            </a:r>
            <a:r>
              <a:rPr lang="en-GB" sz="2400" i="1" dirty="0" smtClean="0"/>
              <a:t> = 90 = sin 90 =1) so the equation becomes :</a:t>
            </a:r>
            <a:endParaRPr lang="en-GB" sz="2400" i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6877" y="4333015"/>
            <a:ext cx="1589219" cy="5555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15719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the velocity of the charged particle is parallel to the direction of the magnetic field (</a:t>
            </a:r>
            <a:r>
              <a:rPr lang="el-GR" sz="2400" i="1" dirty="0" smtClean="0"/>
              <a:t>θ</a:t>
            </a:r>
            <a:r>
              <a:rPr lang="en-GB" sz="2400" i="1" dirty="0" smtClean="0"/>
              <a:t> = 0 = sin 0 =0) so F = 0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4945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Electron Beams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dirty="0" smtClean="0"/>
              <a:t>Use the left hand rule to get the direction</a:t>
            </a:r>
          </a:p>
          <a:p>
            <a:r>
              <a:rPr lang="en-GB" dirty="0" smtClean="0"/>
              <a:t>Remember LHR applies to conventional current (positive charge)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608512" cy="32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5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Charged particles in circular orbits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Magnetic field s are used to control beams of charged particles in devices such as television tubes and high energy accelerators</a:t>
            </a:r>
          </a:p>
          <a:p>
            <a:endParaRPr lang="en-GB" dirty="0" smtClean="0"/>
          </a:p>
          <a:p>
            <a:r>
              <a:rPr lang="en-GB" dirty="0" smtClean="0"/>
              <a:t>The force causes a centripetal acceleration (directed towards the centre of the circle) because it is perpendicular to the velocity. The path is a complete circle because the magnetic field is uniform and the particle remains in the field.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radius </a:t>
            </a:r>
            <a:r>
              <a:rPr lang="en-GB" i="1" dirty="0" smtClean="0"/>
              <a:t>r</a:t>
            </a:r>
            <a:r>
              <a:rPr lang="en-GB" dirty="0" smtClean="0"/>
              <a:t> of the circular orbit depends on the speed of the particles and the magnetic flux density </a:t>
            </a:r>
            <a:r>
              <a:rPr lang="en-GB" i="1" dirty="0" smtClean="0"/>
              <a:t>B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581128"/>
            <a:ext cx="2152650" cy="78105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44522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Re-arranging this for </a:t>
            </a:r>
            <a:r>
              <a:rPr lang="en-GB" i="1" dirty="0" smtClean="0"/>
              <a:t>r </a:t>
            </a:r>
            <a:r>
              <a:rPr lang="en-GB" dirty="0" smtClean="0"/>
              <a:t> shows that as r decreases the path is more curved.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86739" cy="38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Electromagnetic Induction </a:t>
            </a:r>
            <a:r>
              <a:rPr lang="en-GB" sz="2800" dirty="0" smtClean="0">
                <a:solidFill>
                  <a:schemeClr val="tx2"/>
                </a:solidFill>
              </a:rPr>
              <a:t>(page 61)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the magnet is moved near the wire, a small current passes through the meter, this is because an </a:t>
            </a:r>
            <a:r>
              <a:rPr lang="en-GB" dirty="0" err="1" smtClean="0"/>
              <a:t>emf</a:t>
            </a:r>
            <a:r>
              <a:rPr lang="en-GB" dirty="0" smtClean="0"/>
              <a:t> is induced in the wire.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the wire is part of a complete circuit, the induced </a:t>
            </a:r>
            <a:r>
              <a:rPr lang="en-GB" dirty="0" err="1" smtClean="0"/>
              <a:t>emf</a:t>
            </a:r>
            <a:r>
              <a:rPr lang="en-GB" dirty="0" smtClean="0"/>
              <a:t> forced electrons round the circuit.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emf</a:t>
            </a:r>
            <a:r>
              <a:rPr lang="en-GB" dirty="0" smtClean="0"/>
              <a:t> can be increased by:</a:t>
            </a:r>
          </a:p>
          <a:p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moving the wire faster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Using a stronger magnet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Making the wire into a coil.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Closer the lines the stronger the field.</a:t>
            </a:r>
          </a:p>
          <a:p>
            <a:endParaRPr lang="en-GB" dirty="0" smtClean="0"/>
          </a:p>
          <a:p>
            <a:r>
              <a:rPr lang="en-GB" dirty="0" smtClean="0"/>
              <a:t>The stronger the field the bigger the force that acts.</a:t>
            </a:r>
          </a:p>
          <a:p>
            <a:endParaRPr lang="en-GB" dirty="0" smtClean="0"/>
          </a:p>
          <a:p>
            <a:r>
              <a:rPr lang="en-GB" dirty="0" smtClean="0"/>
              <a:t>Field lines have direction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Faraday’s Law </a:t>
            </a:r>
            <a:r>
              <a:rPr lang="en-GB" sz="2800" dirty="0" smtClean="0"/>
              <a:t>(page 61)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induced </a:t>
            </a:r>
            <a:r>
              <a:rPr lang="en-GB" dirty="0" err="1" smtClean="0"/>
              <a:t>emf</a:t>
            </a:r>
            <a:r>
              <a:rPr lang="en-GB" dirty="0" smtClean="0"/>
              <a:t> in a circuit is equal in size to the rate of change of magnetic flux linkage through the circuit.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22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23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3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Lenz’s Law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Lenz’s Law states that the direction of the induced current is always such as to oppose the change that causes the current.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1490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law is a consequence of energy conservation, if the induced current were in a direction to help the change that caused it, energy would be produced from nowhere.......which is forbidden!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Dropping a magnet through a coil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9051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72" y="3429000"/>
            <a:ext cx="3429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8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http://www.s-cool.co.uk/a-level/physics/transformers-and-rectification/revise-it/transformers-and-the-turns-rule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28383" cy="27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1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Direction - force on a mass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53" y="2276872"/>
            <a:ext cx="38893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Direction – force on a North pole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5" y="2204864"/>
            <a:ext cx="461382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Direction – force on a positively charged particle.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4" y="2636912"/>
            <a:ext cx="72612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Magnetic Fields</a:t>
            </a:r>
          </a:p>
          <a:p>
            <a:pPr marL="0" indent="0" algn="ctr">
              <a:buNone/>
            </a:pPr>
            <a:r>
              <a:rPr lang="en-GB" dirty="0" smtClean="0"/>
              <a:t>Chapter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magnetic field is a region of space which causes a magnetic pole to experience a force.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Maxwell’s equations for FIXED fields mean…</a:t>
            </a:r>
          </a:p>
          <a:p>
            <a:pPr marL="0" indent="0">
              <a:buNone/>
            </a:pPr>
            <a:r>
              <a:rPr lang="en-GB" dirty="0" smtClean="0"/>
              <a:t>An </a:t>
            </a:r>
            <a:r>
              <a:rPr lang="en-GB" b="1" dirty="0" smtClean="0"/>
              <a:t>electric field </a:t>
            </a:r>
            <a:r>
              <a:rPr lang="en-GB" dirty="0" smtClean="0"/>
              <a:t>can exert a force on a charged particle.</a:t>
            </a:r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b="1" dirty="0" smtClean="0"/>
              <a:t>magnetic field </a:t>
            </a:r>
            <a:r>
              <a:rPr lang="en-GB" dirty="0" smtClean="0"/>
              <a:t>can exert a force on a charged particle if it is moving.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9721" r="18232" b="11310"/>
          <a:stretch/>
        </p:blipFill>
        <p:spPr bwMode="auto">
          <a:xfrm>
            <a:off x="323528" y="548680"/>
            <a:ext cx="8577942" cy="57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0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966</Words>
  <Application>Microsoft Office PowerPoint</Application>
  <PresentationFormat>On-screen Show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Unit 4</vt:lpstr>
      <vt:lpstr> What kinds of fields are there? </vt:lpstr>
      <vt:lpstr>Fields</vt:lpstr>
      <vt:lpstr>Gravitational Field</vt:lpstr>
      <vt:lpstr>Magnetic field</vt:lpstr>
      <vt:lpstr>Electric field</vt:lpstr>
      <vt:lpstr>PowerPoint Presentation</vt:lpstr>
      <vt:lpstr>Magnetic Fields</vt:lpstr>
      <vt:lpstr>PowerPoint Presentation</vt:lpstr>
      <vt:lpstr>PowerPoint Presentation</vt:lpstr>
      <vt:lpstr>Magnetic Flux</vt:lpstr>
      <vt:lpstr>Magnetic fields between poles</vt:lpstr>
      <vt:lpstr>Field around a wire</vt:lpstr>
      <vt:lpstr>Magnetic field lines around a solenoid</vt:lpstr>
      <vt:lpstr>PowerPoint Presentation</vt:lpstr>
      <vt:lpstr>PowerPoint Presentation</vt:lpstr>
      <vt:lpstr>Force on a current in a magnetic field</vt:lpstr>
      <vt:lpstr>Fleming’s Left Hand Rule</vt:lpstr>
      <vt:lpstr>:</vt:lpstr>
      <vt:lpstr>In which direction will the wire move?</vt:lpstr>
      <vt:lpstr>Experiment: To measure the force on a current-carrying conductor (page 55)</vt:lpstr>
      <vt:lpstr>F = BIL sin ϑ </vt:lpstr>
      <vt:lpstr>Electric Motors</vt:lpstr>
      <vt:lpstr>F = BIL</vt:lpstr>
      <vt:lpstr>PowerPoint Presentation</vt:lpstr>
      <vt:lpstr>PowerPoint Presentation</vt:lpstr>
      <vt:lpstr>Electron Beams</vt:lpstr>
      <vt:lpstr>PowerPoint Presentation</vt:lpstr>
      <vt:lpstr>PowerPoint Presentation</vt:lpstr>
      <vt:lpstr>Faraday’s Law (page 61)</vt:lpstr>
      <vt:lpstr>PowerPoint Presentation</vt:lpstr>
      <vt:lpstr>PowerPoint Presentation</vt:lpstr>
      <vt:lpstr>Dropping a magnet through a coil</vt:lpstr>
      <vt:lpstr>Transformers</vt:lpstr>
    </vt:vector>
  </TitlesOfParts>
  <Company>Sibford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Cath Harding</dc:creator>
  <cp:lastModifiedBy>Cath Harding</cp:lastModifiedBy>
  <cp:revision>33</cp:revision>
  <cp:lastPrinted>2013-06-06T13:31:14Z</cp:lastPrinted>
  <dcterms:created xsi:type="dcterms:W3CDTF">2013-05-17T16:53:31Z</dcterms:created>
  <dcterms:modified xsi:type="dcterms:W3CDTF">2013-06-10T11:25:43Z</dcterms:modified>
</cp:coreProperties>
</file>