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74" r:id="rId4"/>
    <p:sldId id="275" r:id="rId5"/>
    <p:sldId id="276" r:id="rId6"/>
    <p:sldId id="277" r:id="rId7"/>
    <p:sldId id="278" r:id="rId8"/>
    <p:sldId id="258" r:id="rId9"/>
    <p:sldId id="259" r:id="rId10"/>
    <p:sldId id="260" r:id="rId11"/>
    <p:sldId id="262" r:id="rId12"/>
    <p:sldId id="263" r:id="rId13"/>
    <p:sldId id="261" r:id="rId14"/>
    <p:sldId id="264" r:id="rId15"/>
    <p:sldId id="272" r:id="rId16"/>
    <p:sldId id="265" r:id="rId17"/>
    <p:sldId id="266" r:id="rId18"/>
    <p:sldId id="267" r:id="rId19"/>
    <p:sldId id="268" r:id="rId20"/>
    <p:sldId id="269" r:id="rId21"/>
    <p:sldId id="271" r:id="rId22"/>
    <p:sldId id="27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971CF-C32D-4A7B-8C1B-CF139A9BEDD3}" type="datetimeFigureOut">
              <a:rPr lang="en-GB" smtClean="0"/>
              <a:t>24/01/2012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3921C8-1452-47E7-8A6F-6E3544019E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600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BE7E-0261-4FA2-A29A-2D3FFAA37FC0}" type="datetimeFigureOut">
              <a:rPr lang="en-GB" smtClean="0"/>
              <a:t>24/01/2012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885B-CE7A-4184-92D5-3C169CE6B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731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BE7E-0261-4FA2-A29A-2D3FFAA37FC0}" type="datetimeFigureOut">
              <a:rPr lang="en-GB" smtClean="0"/>
              <a:t>24/01/2012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885B-CE7A-4184-92D5-3C169CE6B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282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BE7E-0261-4FA2-A29A-2D3FFAA37FC0}" type="datetimeFigureOut">
              <a:rPr lang="en-GB" smtClean="0"/>
              <a:t>24/01/2012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885B-CE7A-4184-92D5-3C169CE6B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149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BE7E-0261-4FA2-A29A-2D3FFAA37FC0}" type="datetimeFigureOut">
              <a:rPr lang="en-GB" smtClean="0"/>
              <a:t>24/01/2012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885B-CE7A-4184-92D5-3C169CE6B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659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BE7E-0261-4FA2-A29A-2D3FFAA37FC0}" type="datetimeFigureOut">
              <a:rPr lang="en-GB" smtClean="0"/>
              <a:t>24/01/2012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885B-CE7A-4184-92D5-3C169CE6B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962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BE7E-0261-4FA2-A29A-2D3FFAA37FC0}" type="datetimeFigureOut">
              <a:rPr lang="en-GB" smtClean="0"/>
              <a:t>24/01/2012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885B-CE7A-4184-92D5-3C169CE6B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745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BE7E-0261-4FA2-A29A-2D3FFAA37FC0}" type="datetimeFigureOut">
              <a:rPr lang="en-GB" smtClean="0"/>
              <a:t>24/01/2012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885B-CE7A-4184-92D5-3C169CE6B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365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BE7E-0261-4FA2-A29A-2D3FFAA37FC0}" type="datetimeFigureOut">
              <a:rPr lang="en-GB" smtClean="0"/>
              <a:t>24/01/2012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885B-CE7A-4184-92D5-3C169CE6B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488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BE7E-0261-4FA2-A29A-2D3FFAA37FC0}" type="datetimeFigureOut">
              <a:rPr lang="en-GB" smtClean="0"/>
              <a:t>24/01/2012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885B-CE7A-4184-92D5-3C169CE6B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093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BE7E-0261-4FA2-A29A-2D3FFAA37FC0}" type="datetimeFigureOut">
              <a:rPr lang="en-GB" smtClean="0"/>
              <a:t>24/01/2012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885B-CE7A-4184-92D5-3C169CE6B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50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BE7E-0261-4FA2-A29A-2D3FFAA37FC0}" type="datetimeFigureOut">
              <a:rPr lang="en-GB" smtClean="0"/>
              <a:t>24/01/2012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885B-CE7A-4184-92D5-3C169CE6B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927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1BE7E-0261-4FA2-A29A-2D3FFAA37FC0}" type="datetimeFigureOut">
              <a:rPr lang="en-GB" smtClean="0"/>
              <a:t>24/01/2012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8885B-CE7A-4184-92D5-3C169CE6B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065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www.createforless.com/InterchangeData/images/2/2006/0816/2007051705290512006-0816-62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632" y="2938121"/>
            <a:ext cx="2606408" cy="195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5734" y="0"/>
            <a:ext cx="7772400" cy="1470025"/>
          </a:xfrm>
        </p:spPr>
        <p:txBody>
          <a:bodyPr/>
          <a:lstStyle/>
          <a:p>
            <a:r>
              <a:rPr lang="en-GB" u="sng" dirty="0" smtClean="0"/>
              <a:t>Keyword Dingbats (not elements)</a:t>
            </a:r>
            <a:endParaRPr lang="en-GB" u="sng" dirty="0"/>
          </a:p>
        </p:txBody>
      </p:sp>
      <p:pic>
        <p:nvPicPr>
          <p:cNvPr id="1026" name="Picture 2" descr="http://vanatic.co.uk/van/image/40/renault_kangoo.jpg?11902863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59756"/>
            <a:ext cx="2237820" cy="167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tained-glass-studio.co.uk/images/doors/4_panel_glazed_do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404" y="1220286"/>
            <a:ext cx="647027" cy="143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media.onsugar.com/files/2011/04/17/2/1430/14305791/391e8ce67f3a5a5f_whale_coloring_pag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79626"/>
            <a:ext cx="1924289" cy="123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swindonweb.com/event/uploaded_files/5763/images/armed_forces_swindon_450_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640" y="1319428"/>
            <a:ext cx="2330756" cy="155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learnersdictionary.com/art/ld/pole_vault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129" y="2835404"/>
            <a:ext cx="167460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farm2.static.flickr.com/1341/709945164_f945e4f47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384" y="5229200"/>
            <a:ext cx="1758904" cy="131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sonicandeggman.files.wordpress.com/2010/09/sonic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90" y="5079741"/>
            <a:ext cx="1119940" cy="161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28055" y="5229200"/>
            <a:ext cx="5453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dirty="0" smtClean="0"/>
              <a:t>s</a:t>
            </a:r>
            <a:endParaRPr lang="en-GB" sz="7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085436" y="5517232"/>
            <a:ext cx="587961" cy="792088"/>
          </a:xfrm>
          <a:prstGeom prst="line">
            <a:avLst/>
          </a:prstGeom>
          <a:ln w="25400">
            <a:solidFill>
              <a:srgbClr val="FF0000">
                <a:alpha val="5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885040" y="3915524"/>
            <a:ext cx="318877" cy="30556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9552" y="1652260"/>
            <a:ext cx="367408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1</a:t>
            </a:r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r>
              <a:rPr lang="en-GB" sz="2800" dirty="0" smtClean="0"/>
              <a:t>2</a:t>
            </a:r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r>
              <a:rPr lang="en-GB" sz="28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2488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691813_aw_0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60648"/>
            <a:ext cx="4001618" cy="630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604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http://www.alaska-in-pictures.com/data/media/16/ice-floating-in-portage-lake_12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38"/>
            <a:ext cx="9151796" cy="685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206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much does volume increase?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03518"/>
              </p:ext>
            </p:extLst>
          </p:nvPr>
        </p:nvGraphicFramePr>
        <p:xfrm>
          <a:off x="323528" y="1484784"/>
          <a:ext cx="4330824" cy="4114800"/>
        </p:xfrm>
        <a:graphic>
          <a:graphicData uri="http://schemas.openxmlformats.org/drawingml/2006/table">
            <a:tbl>
              <a:tblPr/>
              <a:tblGrid>
                <a:gridCol w="2165412"/>
                <a:gridCol w="2165412"/>
              </a:tblGrid>
              <a:tr h="0">
                <a:tc gridSpan="2">
                  <a:txBody>
                    <a:bodyPr/>
                    <a:lstStyle/>
                    <a:p>
                      <a:r>
                        <a:rPr lang="en-GB" sz="2400" b="1" dirty="0"/>
                        <a:t>Comparison of:</a:t>
                      </a:r>
                      <a:endParaRPr lang="en-GB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endParaRPr lang="en-GB" sz="2400" dirty="0"/>
                    </a:p>
                    <a:p>
                      <a:r>
                        <a:rPr lang="en-GB" sz="2400" dirty="0"/>
                        <a:t> </a:t>
                      </a:r>
                      <a:r>
                        <a:rPr lang="en-GB" sz="2400" b="1" dirty="0"/>
                        <a:t>Liquid water</a:t>
                      </a:r>
                      <a:endParaRPr lang="en-GB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/>
                    </a:p>
                    <a:p>
                      <a:r>
                        <a:rPr lang="en-GB" sz="2400" b="1"/>
                        <a:t> Ice</a:t>
                      </a:r>
                      <a:endParaRPr lang="en-GB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endParaRPr lang="en-GB" sz="2400" dirty="0"/>
                    </a:p>
                    <a:p>
                      <a:r>
                        <a:rPr lang="en-GB" sz="2400" dirty="0"/>
                        <a:t> Mass = 100 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  <a:p>
                      <a:r>
                        <a:rPr lang="en-GB" sz="2400" dirty="0"/>
                        <a:t> Mass = 100 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endParaRPr lang="en-GB" sz="2400"/>
                    </a:p>
                    <a:p>
                      <a:r>
                        <a:rPr lang="en-GB" sz="2400"/>
                        <a:t> Volume = 100 mL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  <a:p>
                      <a:r>
                        <a:rPr lang="en-GB" sz="2400" dirty="0"/>
                        <a:t> Volume = ? mL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r>
                        <a:rPr lang="en-GB" sz="2400"/>
                        <a:t> Density = 1.0 g/mL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Density = 0.92 g/mL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" y="2536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8064" y="1556792"/>
            <a:ext cx="34563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 </a:t>
            </a:r>
            <a:r>
              <a:rPr lang="en-GB" sz="2800" dirty="0" smtClean="0"/>
              <a:t>1) Calculate </a:t>
            </a:r>
            <a:r>
              <a:rPr lang="en-GB" sz="2800" dirty="0"/>
              <a:t>the volume in a 100 g ice cube with a density of 0.92 g per </a:t>
            </a:r>
            <a:r>
              <a:rPr lang="en-GB" sz="2800" dirty="0" err="1"/>
              <a:t>mL</a:t>
            </a:r>
            <a:r>
              <a:rPr lang="en-GB" sz="2800" dirty="0" err="1" smtClean="0"/>
              <a:t>.</a:t>
            </a:r>
            <a:endParaRPr lang="en-GB" sz="2800" dirty="0" smtClean="0"/>
          </a:p>
          <a:p>
            <a:endParaRPr lang="en-GB" sz="2800" dirty="0" smtClean="0"/>
          </a:p>
          <a:p>
            <a:r>
              <a:rPr lang="en-GB" sz="2800" dirty="0"/>
              <a:t> </a:t>
            </a:r>
            <a:r>
              <a:rPr lang="en-GB" sz="2800" dirty="0" smtClean="0"/>
              <a:t>2) What </a:t>
            </a:r>
            <a:r>
              <a:rPr lang="en-GB" sz="2800" dirty="0"/>
              <a:t>is the exact change in volume of the water when it freezes as ice?</a:t>
            </a:r>
          </a:p>
        </p:txBody>
      </p:sp>
    </p:spTree>
    <p:extLst>
      <p:ext uri="{BB962C8B-B14F-4D97-AF65-F5344CB8AC3E}">
        <p14:creationId xmlns:p14="http://schemas.microsoft.com/office/powerpoint/2010/main" val="2934405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47569"/>
            <a:ext cx="10483937" cy="6989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725" y="314729"/>
            <a:ext cx="8795320" cy="626469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8000" b="1" dirty="0" smtClean="0"/>
              <a:t>Many simple molecular structures are gases at room temperature but H</a:t>
            </a:r>
            <a:r>
              <a:rPr lang="en-GB" sz="8000" b="1" baseline="-25000" dirty="0" smtClean="0"/>
              <a:t>2</a:t>
            </a:r>
            <a:r>
              <a:rPr lang="en-GB" sz="8000" b="1" dirty="0" smtClean="0"/>
              <a:t>O is a liquid – why?</a:t>
            </a:r>
            <a:endParaRPr lang="en-GB" sz="8000" b="1" dirty="0"/>
          </a:p>
        </p:txBody>
      </p:sp>
    </p:spTree>
    <p:extLst>
      <p:ext uri="{BB962C8B-B14F-4D97-AF65-F5344CB8AC3E}">
        <p14:creationId xmlns:p14="http://schemas.microsoft.com/office/powerpoint/2010/main" val="3106521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Other molecules are held together by van der Waals, but water molecules are held together by hydrogen bonds which are stronger and harder to overcome.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441517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0731134"/>
              </p:ext>
            </p:extLst>
          </p:nvPr>
        </p:nvGraphicFramePr>
        <p:xfrm>
          <a:off x="179512" y="1412776"/>
          <a:ext cx="8712968" cy="29645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38082"/>
                <a:gridCol w="2974886"/>
              </a:tblGrid>
              <a:tr h="648072">
                <a:tc>
                  <a:txBody>
                    <a:bodyPr/>
                    <a:lstStyle/>
                    <a:p>
                      <a:r>
                        <a:rPr lang="en-GB" sz="3200" u="sng" dirty="0" smtClean="0"/>
                        <a:t>Bond type</a:t>
                      </a:r>
                      <a:endParaRPr lang="en-GB" sz="32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u="sng" dirty="0" smtClean="0"/>
                        <a:t>Relative strength</a:t>
                      </a:r>
                      <a:endParaRPr lang="en-GB" sz="3200" u="sng" dirty="0"/>
                    </a:p>
                  </a:txBody>
                  <a:tcPr/>
                </a:tc>
              </a:tr>
              <a:tr h="516350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Ionic and covalent bonds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1000</a:t>
                      </a:r>
                      <a:endParaRPr lang="en-GB" sz="3200" dirty="0"/>
                    </a:p>
                  </a:txBody>
                  <a:tcPr/>
                </a:tc>
              </a:tr>
              <a:tr h="516350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Hydrogen bonds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50</a:t>
                      </a:r>
                      <a:endParaRPr lang="en-GB" sz="3200" dirty="0"/>
                    </a:p>
                  </a:txBody>
                  <a:tcPr/>
                </a:tc>
              </a:tr>
              <a:tr h="516350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Dipole-dipole forces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10</a:t>
                      </a:r>
                      <a:endParaRPr lang="en-GB" sz="3200" dirty="0"/>
                    </a:p>
                  </a:txBody>
                  <a:tcPr/>
                </a:tc>
              </a:tr>
              <a:tr h="516350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Van der Waals’ forces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1</a:t>
                      </a:r>
                      <a:endParaRPr lang="en-GB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0703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u="sng" dirty="0" smtClean="0"/>
              <a:t>Other</a:t>
            </a:r>
            <a:endParaRPr lang="en-GB" sz="54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 smtClean="0"/>
              <a:t>H-bonds also give water relatively high surface tension and viscosity.</a:t>
            </a:r>
          </a:p>
          <a:p>
            <a:r>
              <a:rPr lang="en-GB" sz="3600" dirty="0" smtClean="0"/>
              <a:t>H-bonds are important in organic compounds containing O-H and N-H bonds (alcohols, carboxylic acids </a:t>
            </a:r>
            <a:r>
              <a:rPr lang="en-GB" sz="3600" dirty="0" err="1" smtClean="0"/>
              <a:t>etc</a:t>
            </a:r>
            <a:r>
              <a:rPr lang="en-GB" sz="3600" dirty="0" smtClean="0"/>
              <a:t>)</a:t>
            </a:r>
          </a:p>
          <a:p>
            <a:r>
              <a:rPr lang="en-GB" sz="3600" dirty="0" smtClean="0"/>
              <a:t>They are responsible for shape of proteins and even DNA.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8152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DNA</a:t>
            </a:r>
            <a:endParaRPr lang="en-GB" dirty="0"/>
          </a:p>
        </p:txBody>
      </p:sp>
      <p:pic>
        <p:nvPicPr>
          <p:cNvPr id="4" name="Picture 8" descr="S691813_aw_0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6408712" cy="42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745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DNA</a:t>
            </a:r>
            <a:endParaRPr lang="en-GB" dirty="0"/>
          </a:p>
        </p:txBody>
      </p:sp>
      <p:pic>
        <p:nvPicPr>
          <p:cNvPr id="4" name="Picture 8" descr="S691813_aw_0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453049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5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DNA Double Helix</a:t>
            </a:r>
            <a:endParaRPr lang="en-GB" dirty="0"/>
          </a:p>
        </p:txBody>
      </p:sp>
      <p:pic>
        <p:nvPicPr>
          <p:cNvPr id="4" name="Picture 8" descr="S691813_aw_0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412775"/>
            <a:ext cx="2664296" cy="544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30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u="sng" dirty="0" smtClean="0"/>
              <a:t>Learning Outcomes</a:t>
            </a:r>
            <a:endParaRPr lang="en-GB" sz="54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4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4400" dirty="0" smtClean="0"/>
              <a:t>Describe hydrogen bonding between molecules containing –OH and –NH groups.</a:t>
            </a:r>
          </a:p>
          <a:p>
            <a:pPr>
              <a:lnSpc>
                <a:spcPct val="90000"/>
              </a:lnSpc>
              <a:spcBef>
                <a:spcPts val="4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4400" dirty="0" smtClean="0"/>
              <a:t>Describe and explain the anomalous properties of water resulting from hydrogen bonding.</a:t>
            </a:r>
            <a:endParaRPr lang="en-GB" sz="4400" dirty="0" smtClean="0">
              <a:latin typeface="Century Schoolbook" pitchFamily="16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900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Key Point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6000" b="1" i="1" u="sng" dirty="0" smtClean="0">
                <a:solidFill>
                  <a:srgbClr val="FF0000"/>
                </a:solidFill>
              </a:rPr>
              <a:t>Remember when ice melts or boils, hydrogen bonds break – but the covalent bonds do not.</a:t>
            </a:r>
            <a:endParaRPr lang="en-GB" sz="6000" b="1" i="1" u="sng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11560" y="476672"/>
            <a:ext cx="792088" cy="1008112"/>
          </a:xfrm>
          <a:prstGeom prst="straightConnector1">
            <a:avLst/>
          </a:prstGeom>
          <a:ln w="762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7380312" y="476672"/>
            <a:ext cx="1008112" cy="1556035"/>
          </a:xfrm>
          <a:prstGeom prst="straightConnector1">
            <a:avLst/>
          </a:prstGeom>
          <a:ln w="762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638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Questions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GB" dirty="0" smtClean="0"/>
              <a:t>Which of the following molecules have hydrogen bonding?</a:t>
            </a:r>
          </a:p>
          <a:p>
            <a:pPr marL="514350" indent="-514350">
              <a:buAutoNum type="alphaLcParenR"/>
            </a:pPr>
            <a:r>
              <a:rPr lang="en-GB" sz="2800" dirty="0" smtClean="0"/>
              <a:t>H</a:t>
            </a:r>
            <a:r>
              <a:rPr lang="en-GB" sz="2800" baseline="-25000" dirty="0" smtClean="0"/>
              <a:t>2</a:t>
            </a:r>
            <a:r>
              <a:rPr lang="en-GB" sz="2800" dirty="0" smtClean="0"/>
              <a:t>S b) CH</a:t>
            </a:r>
            <a:r>
              <a:rPr lang="en-GB" sz="2800" baseline="-25000" dirty="0"/>
              <a:t>4</a:t>
            </a:r>
            <a:r>
              <a:rPr lang="en-GB" sz="2800" dirty="0" smtClean="0"/>
              <a:t> c) CH</a:t>
            </a:r>
            <a:r>
              <a:rPr lang="en-GB" sz="2800" baseline="-25000" dirty="0"/>
              <a:t>3</a:t>
            </a:r>
            <a:r>
              <a:rPr lang="en-GB" sz="2800" dirty="0" smtClean="0"/>
              <a:t>OH d) PH</a:t>
            </a:r>
            <a:r>
              <a:rPr lang="en-GB" sz="2800" baseline="-25000" dirty="0"/>
              <a:t>3</a:t>
            </a:r>
            <a:r>
              <a:rPr lang="en-GB" sz="2800" dirty="0" smtClean="0"/>
              <a:t> e) NO</a:t>
            </a:r>
            <a:r>
              <a:rPr lang="en-GB" sz="2800" baseline="-25000" dirty="0" smtClean="0"/>
              <a:t>2</a:t>
            </a:r>
            <a:r>
              <a:rPr lang="en-GB" sz="2800" dirty="0" smtClean="0"/>
              <a:t> f) CH</a:t>
            </a:r>
            <a:r>
              <a:rPr lang="en-GB" sz="2800" baseline="-25000" dirty="0" smtClean="0"/>
              <a:t>3</a:t>
            </a:r>
            <a:r>
              <a:rPr lang="en-GB" sz="2800" dirty="0" smtClean="0"/>
              <a:t>NH</a:t>
            </a:r>
            <a:r>
              <a:rPr lang="en-GB" sz="2800" baseline="-25000" dirty="0" smtClean="0"/>
              <a:t>2</a:t>
            </a:r>
          </a:p>
          <a:p>
            <a:pPr marL="514350" indent="-514350">
              <a:buAutoNum type="alphaLcParenR"/>
            </a:pPr>
            <a:endParaRPr lang="en-GB" sz="2800" baseline="-25000" dirty="0" smtClean="0"/>
          </a:p>
          <a:p>
            <a:pPr marL="0" indent="0">
              <a:buNone/>
            </a:pPr>
            <a:r>
              <a:rPr lang="en-GB" sz="2800" dirty="0" smtClean="0"/>
              <a:t>2) Draw diagrams showing H-bonds between:</a:t>
            </a:r>
          </a:p>
          <a:p>
            <a:pPr marL="514350" indent="-514350">
              <a:buAutoNum type="alphaLcParenR"/>
            </a:pPr>
            <a:r>
              <a:rPr lang="en-GB" sz="2800" dirty="0" smtClean="0"/>
              <a:t>2 molecules of water</a:t>
            </a:r>
          </a:p>
          <a:p>
            <a:pPr marL="514350" indent="-514350">
              <a:buAutoNum type="alphaLcParenR"/>
            </a:pPr>
            <a:r>
              <a:rPr lang="en-GB" sz="2800" dirty="0" smtClean="0"/>
              <a:t>2 molecules of ammonia</a:t>
            </a:r>
          </a:p>
          <a:p>
            <a:pPr marL="514350" indent="-514350">
              <a:buAutoNum type="alphaLcParenR"/>
            </a:pPr>
            <a:r>
              <a:rPr lang="en-GB" sz="2800" dirty="0" smtClean="0"/>
              <a:t>2 molecules of ethanol</a:t>
            </a:r>
          </a:p>
          <a:p>
            <a:pPr marL="514350" indent="-514350">
              <a:buAutoNum type="alphaLcParenR"/>
            </a:pPr>
            <a:r>
              <a:rPr lang="en-GB" sz="2800" dirty="0" smtClean="0"/>
              <a:t>1 molecule of water and 1 molecules of ethanol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2713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u="sng" dirty="0" smtClean="0"/>
              <a:t>Homework</a:t>
            </a:r>
            <a:endParaRPr lang="en-GB" sz="6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400" dirty="0" smtClean="0"/>
              <a:t>Create a poster summarising bonding and structure.</a:t>
            </a:r>
          </a:p>
          <a:p>
            <a:pPr marL="0" indent="0">
              <a:buNone/>
            </a:pPr>
            <a:r>
              <a:rPr lang="en-GB" sz="4400" b="1" dirty="0" smtClean="0">
                <a:solidFill>
                  <a:srgbClr val="FF0000"/>
                </a:solidFill>
              </a:rPr>
              <a:t>OR</a:t>
            </a:r>
          </a:p>
          <a:p>
            <a:r>
              <a:rPr lang="en-GB" sz="4400" dirty="0" smtClean="0"/>
              <a:t>Create a revision guide for module 2 for another Chemistry student.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84129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41168"/>
            <a:ext cx="8229600" cy="1184995"/>
          </a:xfrm>
        </p:spPr>
        <p:txBody>
          <a:bodyPr/>
          <a:lstStyle/>
          <a:p>
            <a:r>
              <a:rPr lang="en-GB" dirty="0" smtClean="0"/>
              <a:t>The boiling point of compounds of hydrogen and group 4 elements. Why does it increase?</a:t>
            </a:r>
          </a:p>
          <a:p>
            <a:endParaRPr lang="en-GB" dirty="0"/>
          </a:p>
        </p:txBody>
      </p:sp>
      <p:pic>
        <p:nvPicPr>
          <p:cNvPr id="10242" name="Picture 2" descr="http://www.chemguide.co.uk/atoms/bonding/bptgp4hy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43744"/>
            <a:ext cx="8083392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0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chemguide.co.uk/atoms/bonding/bptgp567hy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383125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4725144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Boiling point of compounds of hydrogen and group 5,6 and 7 elements. What is unusual?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71586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691813_aw_0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260648"/>
            <a:ext cx="5547159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6821" y="5534209"/>
            <a:ext cx="84008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rgbClr val="FF0000"/>
                </a:solidFill>
              </a:rPr>
              <a:t>Occurs in O-H and N-H bonds ( and H-F)</a:t>
            </a:r>
            <a:endParaRPr lang="en-GB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20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sz="4800" dirty="0" smtClean="0"/>
              <a:t>Why do hydrogen bonds only form between O-H and N-H (and F-H)? </a:t>
            </a:r>
          </a:p>
          <a:p>
            <a:pPr marL="0" indent="0">
              <a:buNone/>
            </a:pPr>
            <a:r>
              <a:rPr lang="en-GB" sz="4800" i="1" dirty="0" smtClean="0"/>
              <a:t>It might help to sketch the shape and dipoles of the molecules containing these atoms (such as H</a:t>
            </a:r>
            <a:r>
              <a:rPr lang="en-GB" sz="4800" i="1" baseline="-25000" dirty="0" smtClean="0"/>
              <a:t>2</a:t>
            </a:r>
            <a:r>
              <a:rPr lang="en-GB" sz="4800" i="1" dirty="0" smtClean="0"/>
              <a:t>O)</a:t>
            </a:r>
            <a:endParaRPr lang="en-GB" sz="4800" i="1" dirty="0"/>
          </a:p>
        </p:txBody>
      </p:sp>
    </p:spTree>
    <p:extLst>
      <p:ext uri="{BB962C8B-B14F-4D97-AF65-F5344CB8AC3E}">
        <p14:creationId xmlns:p14="http://schemas.microsoft.com/office/powerpoint/2010/main" val="185977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chemguide.co.uk/atoms/bonding/nh3h2ohf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48" y="1657609"/>
            <a:ext cx="763513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25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wallpapers10.net/wp-content/uploads/2009/07/Blue_ice_cube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875"/>
                    </a14:imgEffect>
                    <a14:imgEffect>
                      <a14:saturation sat="60000"/>
                    </a14:imgEffect>
                    <a14:imgEffect>
                      <a14:brightnessContrast bright="28000" contras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9514" y="-27353"/>
            <a:ext cx="10023514" cy="6874202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u="sng" dirty="0" smtClean="0"/>
              <a:t>Hydrogen Bonds</a:t>
            </a:r>
            <a:endParaRPr lang="en-GB" sz="54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24544" y="1600200"/>
            <a:ext cx="9011344" cy="4525963"/>
          </a:xfrm>
        </p:spPr>
        <p:txBody>
          <a:bodyPr>
            <a:noAutofit/>
          </a:bodyPr>
          <a:lstStyle/>
          <a:p>
            <a:r>
              <a:rPr lang="en-GB" sz="5400" b="1" dirty="0" smtClean="0"/>
              <a:t>What happens to the volume of water when it freezes?</a:t>
            </a:r>
          </a:p>
          <a:p>
            <a:r>
              <a:rPr lang="en-GB" sz="5400" b="1" dirty="0" smtClean="0"/>
              <a:t>How does this differ from other liquids?</a:t>
            </a:r>
          </a:p>
          <a:p>
            <a:r>
              <a:rPr lang="en-GB" sz="5400" b="1" dirty="0" smtClean="0"/>
              <a:t>What causes this?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320240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elmhurst.edu/~chm/vchembook/images/122iceliqui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42" y="1552243"/>
            <a:ext cx="9157142" cy="530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332656"/>
            <a:ext cx="93467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/>
              <a:t>Ice has open lattice, H-bonds hold water molecules apart.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/>
              <a:t>When ice melts, H</a:t>
            </a:r>
            <a:r>
              <a:rPr lang="en-GB" sz="2800" baseline="-25000" dirty="0" smtClean="0"/>
              <a:t>2</a:t>
            </a:r>
            <a:r>
              <a:rPr lang="en-GB" sz="2800" dirty="0" smtClean="0"/>
              <a:t>O molecules move closer together.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817984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383</Words>
  <Application>Microsoft Office PowerPoint</Application>
  <PresentationFormat>On-screen Show (4:3)</PresentationFormat>
  <Paragraphs>80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Keyword Dingbats (not elements)</vt:lpstr>
      <vt:lpstr>Learning Outcomes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Hydrogen Bonds</vt:lpstr>
      <vt:lpstr>PowerPoint Presentation</vt:lpstr>
      <vt:lpstr>PowerPoint Presentation</vt:lpstr>
      <vt:lpstr>PowerPoint Presentation</vt:lpstr>
      <vt:lpstr>How much does volume increase?</vt:lpstr>
      <vt:lpstr>PowerPoint Presentation</vt:lpstr>
      <vt:lpstr>PowerPoint Presentation</vt:lpstr>
      <vt:lpstr>PowerPoint Presentation</vt:lpstr>
      <vt:lpstr>Other</vt:lpstr>
      <vt:lpstr>DNA</vt:lpstr>
      <vt:lpstr>DNA</vt:lpstr>
      <vt:lpstr>DNA Double Helix</vt:lpstr>
      <vt:lpstr>Key Point</vt:lpstr>
      <vt:lpstr>Questions</vt:lpstr>
      <vt:lpstr>Homework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Keyword Dingbats (not elements)</dc:title>
  <dc:creator>Jacobs</dc:creator>
  <cp:lastModifiedBy>Victoria Macaulay</cp:lastModifiedBy>
  <cp:revision>10</cp:revision>
  <dcterms:created xsi:type="dcterms:W3CDTF">2011-10-16T20:36:23Z</dcterms:created>
  <dcterms:modified xsi:type="dcterms:W3CDTF">2012-01-24T21:43:09Z</dcterms:modified>
</cp:coreProperties>
</file>