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16764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On whiteboards…</a:t>
            </a:r>
          </a:p>
          <a:p>
            <a:pPr marL="0" indent="0">
              <a:buNone/>
            </a:pPr>
            <a:r>
              <a:rPr lang="en-GB" dirty="0" smtClean="0"/>
              <a:t>Write down four examples of scalar quantities and four examples of vector quantities.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10200" y="2423375"/>
            <a:ext cx="3369972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700" b="1" dirty="0" smtClean="0"/>
              <a:t>Vectors;</a:t>
            </a:r>
          </a:p>
          <a:p>
            <a:pPr marL="0" indent="0">
              <a:buFont typeface="Arial" pitchFamily="34" charset="0"/>
              <a:buNone/>
            </a:pPr>
            <a:r>
              <a:rPr lang="en-GB" sz="2700" dirty="0" smtClean="0"/>
              <a:t>Velocity</a:t>
            </a:r>
          </a:p>
          <a:p>
            <a:pPr marL="0" indent="0">
              <a:buFont typeface="Arial" pitchFamily="34" charset="0"/>
              <a:buNone/>
            </a:pPr>
            <a:r>
              <a:rPr lang="en-GB" sz="2700" dirty="0" smtClean="0"/>
              <a:t>Momentum</a:t>
            </a:r>
            <a:endParaRPr lang="en-GB" sz="2700" dirty="0" smtClean="0"/>
          </a:p>
          <a:p>
            <a:pPr marL="0" indent="0">
              <a:buFont typeface="Arial" pitchFamily="34" charset="0"/>
              <a:buNone/>
            </a:pPr>
            <a:r>
              <a:rPr lang="en-GB" sz="2700" dirty="0" smtClean="0"/>
              <a:t>Acceleration</a:t>
            </a:r>
          </a:p>
          <a:p>
            <a:pPr marL="0" indent="0">
              <a:buFont typeface="Arial" pitchFamily="34" charset="0"/>
              <a:buNone/>
            </a:pPr>
            <a:r>
              <a:rPr lang="en-GB" sz="2700" dirty="0" smtClean="0"/>
              <a:t>Force (lift, drag, thrust, weight etc.)</a:t>
            </a:r>
          </a:p>
          <a:p>
            <a:pPr marL="0" indent="0">
              <a:buFont typeface="Arial" pitchFamily="34" charset="0"/>
              <a:buNone/>
            </a:pPr>
            <a:r>
              <a:rPr lang="en-GB" sz="2700" dirty="0" smtClean="0"/>
              <a:t>Displacement</a:t>
            </a:r>
          </a:p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3000" y="2423375"/>
            <a:ext cx="3217572" cy="4267200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b="1" dirty="0" smtClean="0"/>
              <a:t>Scalars;</a:t>
            </a:r>
          </a:p>
          <a:p>
            <a:pPr marL="0" indent="0">
              <a:buFont typeface="Arial" pitchFamily="34" charset="0"/>
              <a:buNone/>
            </a:pPr>
            <a:r>
              <a:rPr lang="en-GB" dirty="0" smtClean="0"/>
              <a:t>Length, area, volume</a:t>
            </a:r>
          </a:p>
          <a:p>
            <a:pPr marL="0" indent="0">
              <a:buFont typeface="Arial" pitchFamily="34" charset="0"/>
              <a:buNone/>
            </a:pPr>
            <a:r>
              <a:rPr lang="en-GB" dirty="0" smtClean="0"/>
              <a:t>Speed</a:t>
            </a:r>
          </a:p>
          <a:p>
            <a:pPr marL="0" indent="0">
              <a:buFont typeface="Arial" pitchFamily="34" charset="0"/>
              <a:buNone/>
            </a:pPr>
            <a:r>
              <a:rPr lang="en-GB" dirty="0" smtClean="0"/>
              <a:t>Mass</a:t>
            </a:r>
          </a:p>
          <a:p>
            <a:pPr marL="0" indent="0">
              <a:buFont typeface="Arial" pitchFamily="34" charset="0"/>
              <a:buNone/>
            </a:pPr>
            <a:r>
              <a:rPr lang="en-GB" dirty="0" smtClean="0"/>
              <a:t>Density</a:t>
            </a:r>
          </a:p>
          <a:p>
            <a:pPr marL="0" indent="0">
              <a:buFont typeface="Arial" pitchFamily="34" charset="0"/>
              <a:buNone/>
            </a:pPr>
            <a:r>
              <a:rPr lang="en-GB" dirty="0" smtClean="0"/>
              <a:t>Pressure</a:t>
            </a:r>
          </a:p>
          <a:p>
            <a:pPr marL="0" indent="0">
              <a:buFont typeface="Arial" pitchFamily="34" charset="0"/>
              <a:buNone/>
            </a:pPr>
            <a:r>
              <a:rPr lang="en-GB" dirty="0" smtClean="0"/>
              <a:t>Temperature</a:t>
            </a:r>
          </a:p>
          <a:p>
            <a:pPr marL="0" indent="0">
              <a:buFont typeface="Arial" pitchFamily="34" charset="0"/>
              <a:buNone/>
            </a:pPr>
            <a:r>
              <a:rPr lang="en-GB" dirty="0" smtClean="0"/>
              <a:t>Energy, work, power</a:t>
            </a:r>
          </a:p>
          <a:p>
            <a:pPr marL="0" indent="0">
              <a:buFont typeface="Arial" pitchFamily="34" charset="0"/>
              <a:buNone/>
            </a:pPr>
            <a:r>
              <a:rPr lang="en-GB" dirty="0" smtClean="0"/>
              <a:t>Entropy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74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GB" dirty="0" smtClean="0"/>
              <a:t>Naming forces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All forces can be written as ‘the push/pull of………on……….’. Rewrite these;</a:t>
            </a:r>
          </a:p>
          <a:p>
            <a:pPr marL="0" indent="0">
              <a:buNone/>
            </a:pPr>
            <a:r>
              <a:rPr lang="en-GB" dirty="0" smtClean="0"/>
              <a:t>Weight</a:t>
            </a:r>
          </a:p>
          <a:p>
            <a:pPr marL="0" indent="0">
              <a:buNone/>
            </a:pPr>
            <a:r>
              <a:rPr lang="en-GB" dirty="0" smtClean="0"/>
              <a:t>Friction</a:t>
            </a:r>
          </a:p>
          <a:p>
            <a:pPr marL="0" indent="0">
              <a:buNone/>
            </a:pPr>
            <a:r>
              <a:rPr lang="en-GB" dirty="0" smtClean="0"/>
              <a:t>Air Resistance</a:t>
            </a:r>
          </a:p>
          <a:p>
            <a:pPr marL="0" indent="0">
              <a:buNone/>
            </a:pPr>
            <a:r>
              <a:rPr lang="en-GB" dirty="0" smtClean="0"/>
              <a:t>Lift</a:t>
            </a:r>
          </a:p>
          <a:p>
            <a:pPr marL="0" indent="0">
              <a:buNone/>
            </a:pPr>
            <a:r>
              <a:rPr lang="en-GB" dirty="0" smtClean="0"/>
              <a:t>Thrust</a:t>
            </a:r>
          </a:p>
          <a:p>
            <a:pPr marL="0" indent="0">
              <a:buNone/>
            </a:pPr>
            <a:r>
              <a:rPr lang="en-GB" dirty="0" smtClean="0"/>
              <a:t>Reaction</a:t>
            </a:r>
          </a:p>
          <a:p>
            <a:pPr marL="0" indent="0">
              <a:buNone/>
            </a:pPr>
            <a:r>
              <a:rPr lang="en-GB" dirty="0" smtClean="0"/>
              <a:t>Tension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941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/>
              <a:t>Rules for Free Body Diagrams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8763000" cy="20574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 free body diagram separates an object from its situation and focusses only on the forces acting </a:t>
            </a:r>
            <a:r>
              <a:rPr lang="en-GB" b="1" dirty="0" smtClean="0"/>
              <a:t>ON THE OBJECT</a:t>
            </a:r>
            <a:r>
              <a:rPr lang="en-GB" dirty="0" smtClean="0"/>
              <a:t>. This means we can make predictions about its behaviour. 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3200400"/>
            <a:ext cx="87630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dirty="0" smtClean="0"/>
              <a:t>e.g. draw a free body diagram of a book on a table.</a:t>
            </a:r>
          </a:p>
          <a:p>
            <a:pPr marL="0" indent="0">
              <a:buFont typeface="Arial" pitchFamily="34" charset="0"/>
              <a:buNone/>
            </a:pPr>
            <a:r>
              <a:rPr lang="en-GB" dirty="0" smtClean="0"/>
              <a:t>1. Sketch the object you are focussing on and nothing else. 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876800"/>
            <a:ext cx="3891011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29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/>
              <a:t>Rules for Free Body Diagrams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8763000" cy="20574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2. Make sure you only draw forces acting from the centre of the object (its </a:t>
            </a:r>
            <a:r>
              <a:rPr lang="en-GB" b="1" dirty="0" smtClean="0"/>
              <a:t>centre of gravity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3200400"/>
            <a:ext cx="8763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dirty="0" smtClean="0"/>
              <a:t>3. Draw on the forces that are acting </a:t>
            </a:r>
            <a:r>
              <a:rPr lang="en-GB" b="1" dirty="0" smtClean="0"/>
              <a:t>on the object.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09800"/>
            <a:ext cx="2876216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62400"/>
            <a:ext cx="3028848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19416" y="3962400"/>
            <a:ext cx="152632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799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/>
              <a:t>Rules for Free Body Diagrams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3840" y="1219200"/>
            <a:ext cx="8763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dirty="0" smtClean="0"/>
              <a:t>3. Label the forces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26565"/>
            <a:ext cx="4072567" cy="3683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72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Free Body Diagrams</a:t>
            </a:r>
            <a:br>
              <a:rPr lang="en-GB" dirty="0" smtClean="0"/>
            </a:br>
            <a:r>
              <a:rPr lang="en-GB" dirty="0" smtClean="0"/>
              <a:t>Try it for these situations…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880" y="3586163"/>
            <a:ext cx="685800" cy="7620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4</a:t>
            </a:r>
            <a:r>
              <a:rPr lang="en-GB" dirty="0" smtClean="0"/>
              <a:t>.  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18468"/>
            <a:ext cx="2100263" cy="170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060" y="3967163"/>
            <a:ext cx="2238711" cy="167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54833"/>
            <a:ext cx="3538537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093" y="3429000"/>
            <a:ext cx="15811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81020" y="3848100"/>
            <a:ext cx="685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dirty="0"/>
              <a:t>2</a:t>
            </a:r>
            <a:r>
              <a:rPr lang="en-GB" dirty="0" smtClean="0"/>
              <a:t>.  </a:t>
            </a:r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000500" y="1632263"/>
            <a:ext cx="685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dirty="0"/>
              <a:t>3</a:t>
            </a:r>
            <a:r>
              <a:rPr lang="en-GB" dirty="0" smtClean="0"/>
              <a:t>.  </a:t>
            </a:r>
            <a:endParaRPr lang="en-GB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09600" y="1752601"/>
            <a:ext cx="685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mtClean="0"/>
              <a:t>1.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768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Galileo’s ideas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He was unimpressed with </a:t>
            </a:r>
            <a:r>
              <a:rPr lang="en-GB" dirty="0" err="1" smtClean="0"/>
              <a:t>Aristotles</a:t>
            </a:r>
            <a:r>
              <a:rPr lang="en-GB" dirty="0" smtClean="0"/>
              <a:t> ‘obvious’ explanation of motion and decided to think for himself.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Whatever happened the bob returned to the same height.  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63" y="2971800"/>
            <a:ext cx="1149350" cy="118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63" y="2971800"/>
            <a:ext cx="1112837" cy="114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5486400"/>
            <a:ext cx="1246187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451210" y="5428773"/>
            <a:ext cx="2120790" cy="1219677"/>
            <a:chOff x="1905000" y="5428773"/>
            <a:chExt cx="2120790" cy="1219677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811">
              <a:off x="1905000" y="5428773"/>
              <a:ext cx="2087563" cy="1173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770313" y="6067425"/>
              <a:ext cx="255477" cy="5810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614987"/>
            <a:ext cx="36480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78" y="76200"/>
            <a:ext cx="1263422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82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90291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10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/>
              <a:t>Newton’s First Law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524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Objects </a:t>
            </a:r>
            <a:r>
              <a:rPr lang="en-GB" b="1" dirty="0" smtClean="0"/>
              <a:t>at rest </a:t>
            </a:r>
            <a:r>
              <a:rPr lang="en-GB" dirty="0" smtClean="0"/>
              <a:t>OR </a:t>
            </a:r>
            <a:r>
              <a:rPr lang="en-GB" b="1" dirty="0" smtClean="0"/>
              <a:t>constant velocity </a:t>
            </a:r>
            <a:r>
              <a:rPr lang="en-GB" u="sng" dirty="0" smtClean="0"/>
              <a:t>stay </a:t>
            </a:r>
            <a:r>
              <a:rPr lang="en-GB" dirty="0" smtClean="0"/>
              <a:t>at rest OR constant velocity </a:t>
            </a:r>
            <a:r>
              <a:rPr lang="en-GB" u="sng" dirty="0" smtClean="0"/>
              <a:t>unless</a:t>
            </a:r>
            <a:r>
              <a:rPr lang="en-GB" dirty="0" smtClean="0"/>
              <a:t> acted upon by an </a:t>
            </a:r>
            <a:r>
              <a:rPr lang="en-GB" b="1" dirty="0" smtClean="0"/>
              <a:t>external force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7786"/>
            <a:ext cx="838200" cy="104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457200" y="1115014"/>
            <a:ext cx="8077200" cy="1551986"/>
          </a:xfrm>
          <a:prstGeom prst="wedgeRoundRectCallout">
            <a:avLst>
              <a:gd name="adj1" fmla="val -28475"/>
              <a:gd name="adj2" fmla="val -6270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71600" y="2819400"/>
            <a:ext cx="7315200" cy="1676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dirty="0" smtClean="0"/>
              <a:t>So, basically, if it’s stopped it’s </a:t>
            </a:r>
            <a:r>
              <a:rPr lang="en-GB" dirty="0" err="1" smtClean="0"/>
              <a:t>gonna</a:t>
            </a:r>
            <a:r>
              <a:rPr lang="en-GB" dirty="0" smtClean="0"/>
              <a:t> stay stopped unless you push it. If it’s travelling at a steady speed it’s </a:t>
            </a:r>
            <a:r>
              <a:rPr lang="en-GB" dirty="0" err="1" smtClean="0"/>
              <a:t>gonna</a:t>
            </a:r>
            <a:r>
              <a:rPr lang="en-GB" dirty="0" smtClean="0"/>
              <a:t> carry on unless you push it. Easy. </a:t>
            </a:r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933699"/>
            <a:ext cx="952500" cy="127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1371600" y="2819400"/>
            <a:ext cx="7162800" cy="1676399"/>
          </a:xfrm>
          <a:prstGeom prst="wedgeRoundRectCallout">
            <a:avLst>
              <a:gd name="adj1" fmla="val -58173"/>
              <a:gd name="adj2" fmla="val 2977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4300" y="4876801"/>
            <a:ext cx="7315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dirty="0" smtClean="0"/>
              <a:t>If </a:t>
            </a:r>
            <a:r>
              <a:rPr lang="el-GR" dirty="0" smtClean="0"/>
              <a:t>Σ</a:t>
            </a:r>
            <a:r>
              <a:rPr lang="en-GB" dirty="0" smtClean="0"/>
              <a:t>F on the object = 0 then </a:t>
            </a:r>
            <a:r>
              <a:rPr lang="el-GR" dirty="0" smtClean="0">
                <a:latin typeface="Calibri"/>
                <a:cs typeface="Calibri"/>
              </a:rPr>
              <a:t>Δ</a:t>
            </a:r>
            <a:r>
              <a:rPr lang="en-GB" dirty="0" smtClean="0">
                <a:latin typeface="Calibri"/>
                <a:cs typeface="Calibri"/>
              </a:rPr>
              <a:t>v = 0. Nice.  </a:t>
            </a:r>
            <a:endParaRPr lang="en-GB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114300" y="4876801"/>
            <a:ext cx="7315200" cy="609600"/>
          </a:xfrm>
          <a:prstGeom prst="wedgeRoundRectCallout">
            <a:avLst>
              <a:gd name="adj1" fmla="val 55104"/>
              <a:gd name="adj2" fmla="val 13750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270" y="5232065"/>
            <a:ext cx="1301190" cy="1244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79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/>
      <p:bldP spid="5" grpId="0" animBg="1"/>
      <p:bldP spid="9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</Words>
  <Application>Microsoft Office PowerPoint</Application>
  <PresentationFormat>On-screen Show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Starter</vt:lpstr>
      <vt:lpstr>Naming forces</vt:lpstr>
      <vt:lpstr>Rules for Free Body Diagrams</vt:lpstr>
      <vt:lpstr>Rules for Free Body Diagrams</vt:lpstr>
      <vt:lpstr>Rules for Free Body Diagrams</vt:lpstr>
      <vt:lpstr>Free Body Diagrams Try it for these situations…</vt:lpstr>
      <vt:lpstr>Galileo’s ideas</vt:lpstr>
      <vt:lpstr>PowerPoint Presentation</vt:lpstr>
      <vt:lpstr>Newton’s First Law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</dc:title>
  <dc:creator>Alan Wallis</dc:creator>
  <cp:lastModifiedBy>Alan Wallis</cp:lastModifiedBy>
  <cp:revision>1</cp:revision>
  <dcterms:created xsi:type="dcterms:W3CDTF">2006-08-16T00:00:00Z</dcterms:created>
  <dcterms:modified xsi:type="dcterms:W3CDTF">2012-09-19T21:26:53Z</dcterms:modified>
</cp:coreProperties>
</file>