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4" r:id="rId7"/>
    <p:sldId id="261" r:id="rId8"/>
    <p:sldId id="262" r:id="rId9"/>
    <p:sldId id="265" r:id="rId10"/>
    <p:sldId id="266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32B58-93DD-46BA-8D5E-8A0A5691410F}" type="datetimeFigureOut">
              <a:rPr lang="en-GB" smtClean="0"/>
              <a:t>15/01/2013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64338-9BE7-4F07-9914-AE062D4788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5690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32B58-93DD-46BA-8D5E-8A0A5691410F}" type="datetimeFigureOut">
              <a:rPr lang="en-GB" smtClean="0"/>
              <a:t>15/01/2013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64338-9BE7-4F07-9914-AE062D4788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548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32B58-93DD-46BA-8D5E-8A0A5691410F}" type="datetimeFigureOut">
              <a:rPr lang="en-GB" smtClean="0"/>
              <a:t>15/01/2013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64338-9BE7-4F07-9914-AE062D4788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7800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32B58-93DD-46BA-8D5E-8A0A5691410F}" type="datetimeFigureOut">
              <a:rPr lang="en-GB" smtClean="0"/>
              <a:t>15/01/2013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64338-9BE7-4F07-9914-AE062D4788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419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32B58-93DD-46BA-8D5E-8A0A5691410F}" type="datetimeFigureOut">
              <a:rPr lang="en-GB" smtClean="0"/>
              <a:t>15/01/2013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64338-9BE7-4F07-9914-AE062D4788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1443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32B58-93DD-46BA-8D5E-8A0A5691410F}" type="datetimeFigureOut">
              <a:rPr lang="en-GB" smtClean="0"/>
              <a:t>15/01/2013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64338-9BE7-4F07-9914-AE062D4788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9573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32B58-93DD-46BA-8D5E-8A0A5691410F}" type="datetimeFigureOut">
              <a:rPr lang="en-GB" smtClean="0"/>
              <a:t>15/01/2013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64338-9BE7-4F07-9914-AE062D4788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4287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32B58-93DD-46BA-8D5E-8A0A5691410F}" type="datetimeFigureOut">
              <a:rPr lang="en-GB" smtClean="0"/>
              <a:t>15/01/2013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64338-9BE7-4F07-9914-AE062D4788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946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32B58-93DD-46BA-8D5E-8A0A5691410F}" type="datetimeFigureOut">
              <a:rPr lang="en-GB" smtClean="0"/>
              <a:t>15/01/2013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64338-9BE7-4F07-9914-AE062D4788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9083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32B58-93DD-46BA-8D5E-8A0A5691410F}" type="datetimeFigureOut">
              <a:rPr lang="en-GB" smtClean="0"/>
              <a:t>15/01/2013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64338-9BE7-4F07-9914-AE062D4788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526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32B58-93DD-46BA-8D5E-8A0A5691410F}" type="datetimeFigureOut">
              <a:rPr lang="en-GB" smtClean="0"/>
              <a:t>15/01/2013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64338-9BE7-4F07-9914-AE062D4788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921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32B58-93DD-46BA-8D5E-8A0A5691410F}" type="datetimeFigureOut">
              <a:rPr lang="en-GB" smtClean="0"/>
              <a:t>15/01/2013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64338-9BE7-4F07-9914-AE062D4788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6066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Suitability Test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fld id="{E7E4E3E5-022A-4FE2-8764-3F26A2D41052}" type="datetime2">
              <a:rPr lang="en-GB" smtClean="0"/>
              <a:t>Tuesday, 15 January 2013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033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Write a 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Can you now recommend the </a:t>
            </a:r>
            <a:r>
              <a:rPr lang="en-GB" b="1" dirty="0"/>
              <a:t>most suitable method</a:t>
            </a:r>
            <a:r>
              <a:rPr lang="en-GB" dirty="0"/>
              <a:t>? Remember what the purpose of the test was; can you link your results to the purpose of the test</a:t>
            </a:r>
            <a:r>
              <a:rPr lang="en-GB" dirty="0" smtClean="0"/>
              <a:t>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How </a:t>
            </a:r>
            <a:r>
              <a:rPr lang="en-GB" b="1" dirty="0"/>
              <a:t>accurate</a:t>
            </a:r>
            <a:r>
              <a:rPr lang="en-GB" dirty="0"/>
              <a:t> was your experiment? E</a:t>
            </a:r>
            <a:r>
              <a:rPr lang="en-GB" b="1" dirty="0"/>
              <a:t>xplain</a:t>
            </a:r>
            <a:r>
              <a:rPr lang="en-GB" dirty="0"/>
              <a:t> how you know this.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1075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Evaluating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Discuss </a:t>
            </a:r>
            <a:r>
              <a:rPr lang="en-GB" dirty="0" smtClean="0"/>
              <a:t>your overall </a:t>
            </a:r>
            <a:r>
              <a:rPr lang="en-GB" dirty="0" smtClean="0"/>
              <a:t>method, quality of data, risks, quality of written work and scientific </a:t>
            </a:r>
            <a:r>
              <a:rPr lang="en-GB" dirty="0" smtClean="0"/>
              <a:t>ideas.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Did you vary the methods enough?</a:t>
            </a:r>
          </a:p>
          <a:p>
            <a:pPr marL="0" indent="0">
              <a:buNone/>
            </a:pPr>
            <a:r>
              <a:rPr lang="en-GB" dirty="0" smtClean="0"/>
              <a:t>Did you repeat the experiment?</a:t>
            </a:r>
          </a:p>
          <a:p>
            <a:pPr marL="0" indent="0">
              <a:buNone/>
            </a:pPr>
            <a:r>
              <a:rPr lang="en-GB" dirty="0" smtClean="0"/>
              <a:t>Was your data of </a:t>
            </a:r>
            <a:r>
              <a:rPr lang="en-GB" b="1" dirty="0" smtClean="0">
                <a:solidFill>
                  <a:srgbClr val="FF0000"/>
                </a:solidFill>
              </a:rPr>
              <a:t>good quality</a:t>
            </a:r>
            <a:r>
              <a:rPr lang="en-GB" dirty="0" smtClean="0"/>
              <a:t>? How do you know?</a:t>
            </a:r>
          </a:p>
          <a:p>
            <a:pPr marL="0" indent="0">
              <a:buNone/>
            </a:pPr>
            <a:r>
              <a:rPr lang="en-GB" dirty="0" smtClean="0"/>
              <a:t>DON’T FORGET TO EVALUATE THE SAFETY – did anything go wrong? How did you feel the risks </a:t>
            </a:r>
            <a:r>
              <a:rPr lang="en-GB" smtClean="0"/>
              <a:t>were managed?</a:t>
            </a:r>
            <a:endParaRPr lang="en-GB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843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 will plan and carry out: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b="1" dirty="0" smtClean="0"/>
              <a:t>A suitability test to decide the best procedure to </a:t>
            </a:r>
            <a:r>
              <a:rPr lang="en-GB" b="1" dirty="0" smtClean="0">
                <a:solidFill>
                  <a:srgbClr val="FF0000"/>
                </a:solidFill>
              </a:rPr>
              <a:t>identify</a:t>
            </a:r>
            <a:r>
              <a:rPr lang="en-GB" b="1" dirty="0" smtClean="0"/>
              <a:t> coloured </a:t>
            </a:r>
            <a:r>
              <a:rPr lang="en-GB" b="1" dirty="0" smtClean="0">
                <a:solidFill>
                  <a:srgbClr val="0070C0"/>
                </a:solidFill>
              </a:rPr>
              <a:t>dyes</a:t>
            </a:r>
            <a:r>
              <a:rPr lang="en-GB" b="1" dirty="0" smtClean="0"/>
              <a:t> in fruit drinks. You must present your findings in the form of a </a:t>
            </a:r>
            <a:r>
              <a:rPr lang="en-GB" b="1" dirty="0" smtClean="0">
                <a:solidFill>
                  <a:srgbClr val="00B050"/>
                </a:solidFill>
              </a:rPr>
              <a:t>scientific report </a:t>
            </a:r>
            <a:r>
              <a:rPr lang="en-GB" b="1" dirty="0" smtClean="0"/>
              <a:t>which assesses the </a:t>
            </a:r>
            <a:r>
              <a:rPr lang="en-GB" b="1" dirty="0" smtClean="0">
                <a:solidFill>
                  <a:srgbClr val="7030A0"/>
                </a:solidFill>
              </a:rPr>
              <a:t>suitability</a:t>
            </a:r>
            <a:r>
              <a:rPr lang="en-GB" b="1" dirty="0" smtClean="0"/>
              <a:t> of the procedures that you have chosen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912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Collect Secondary </a:t>
            </a:r>
            <a:r>
              <a:rPr lang="en-GB" dirty="0"/>
              <a:t>D</a:t>
            </a:r>
            <a:r>
              <a:rPr lang="en-GB" dirty="0" smtClean="0"/>
              <a:t>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Then use this to inform your experiments.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You are marked for your ability to collect, process, analyse and interpret secondary data.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Explain and describe</a:t>
            </a:r>
            <a:r>
              <a:rPr lang="en-GB" dirty="0" smtClean="0"/>
              <a:t>: What tests can be used? Why would you choose these ones?</a:t>
            </a:r>
          </a:p>
          <a:p>
            <a:pPr marL="0" indent="0">
              <a:buNone/>
            </a:pPr>
            <a:r>
              <a:rPr lang="en-GB" dirty="0" smtClean="0"/>
              <a:t>Reference your sources.</a:t>
            </a:r>
          </a:p>
        </p:txBody>
      </p:sp>
    </p:spTree>
    <p:extLst>
      <p:ext uri="{BB962C8B-B14F-4D97-AF65-F5344CB8AC3E}">
        <p14:creationId xmlns:p14="http://schemas.microsoft.com/office/powerpoint/2010/main" val="361011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Write a 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Your plan should be detailed and use complex procedures.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Your plan must include a full method to allow somebody else to be able to follow the instructions.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You must say </a:t>
            </a:r>
            <a:r>
              <a:rPr lang="en-GB" b="1" dirty="0" smtClean="0">
                <a:solidFill>
                  <a:srgbClr val="FF0000"/>
                </a:solidFill>
              </a:rPr>
              <a:t>why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you have chosen this method and </a:t>
            </a:r>
            <a:r>
              <a:rPr lang="en-GB" b="1" dirty="0" smtClean="0">
                <a:solidFill>
                  <a:srgbClr val="FF0000"/>
                </a:solidFill>
              </a:rPr>
              <a:t>why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you have chosen your variables.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776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Planning and risk assessment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Write a full risk assessment that matches the procedure and </a:t>
            </a:r>
            <a:r>
              <a:rPr lang="en-GB" b="1" dirty="0" smtClean="0">
                <a:solidFill>
                  <a:srgbClr val="FF0000"/>
                </a:solidFill>
              </a:rPr>
              <a:t>minimises risk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Use the student safety sheets and include risks from the </a:t>
            </a:r>
            <a:r>
              <a:rPr lang="en-GB" b="1" dirty="0" smtClean="0">
                <a:solidFill>
                  <a:srgbClr val="7030A0"/>
                </a:solidFill>
              </a:rPr>
              <a:t>apparatus</a:t>
            </a:r>
            <a:r>
              <a:rPr lang="en-GB" dirty="0" smtClean="0">
                <a:solidFill>
                  <a:srgbClr val="7030A0"/>
                </a:solidFill>
              </a:rPr>
              <a:t> </a:t>
            </a:r>
            <a:r>
              <a:rPr lang="en-GB" dirty="0" smtClean="0"/>
              <a:t>and the </a:t>
            </a:r>
            <a:r>
              <a:rPr lang="en-GB" b="1" dirty="0" smtClean="0">
                <a:solidFill>
                  <a:srgbClr val="00B050"/>
                </a:solidFill>
              </a:rPr>
              <a:t>chemicals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smtClean="0"/>
              <a:t>you will use.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150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Measuring Rf values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For each repeat, measure the Rf value. Each test should be carried out 3 times. 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The Rf value should be measured at the top, middle and bottom. This gives you 3 figures f</a:t>
            </a:r>
            <a:r>
              <a:rPr lang="en-GB" dirty="0" smtClean="0"/>
              <a:t>rom each test.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8156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Collect and correctly record data to cover an appropriate range.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Record your results in a table</a:t>
            </a:r>
          </a:p>
          <a:p>
            <a:r>
              <a:rPr lang="en-GB" dirty="0" smtClean="0"/>
              <a:t>Include </a:t>
            </a:r>
            <a:r>
              <a:rPr lang="en-GB" dirty="0" smtClean="0"/>
              <a:t>all units</a:t>
            </a:r>
          </a:p>
          <a:p>
            <a:r>
              <a:rPr lang="en-GB" dirty="0" smtClean="0"/>
              <a:t>Repeat your </a:t>
            </a:r>
            <a:r>
              <a:rPr lang="en-GB" dirty="0" smtClean="0"/>
              <a:t>results to be able to calculate the mean.</a:t>
            </a:r>
          </a:p>
          <a:p>
            <a:pPr marL="0" indent="0">
              <a:buNone/>
            </a:pPr>
            <a:r>
              <a:rPr lang="en-GB" dirty="0" smtClean="0"/>
              <a:t>Identify </a:t>
            </a:r>
            <a:r>
              <a:rPr lang="en-GB" b="1" dirty="0" smtClean="0"/>
              <a:t>outliers</a:t>
            </a:r>
            <a:r>
              <a:rPr lang="en-GB" dirty="0" smtClean="0"/>
              <a:t> – don’t include them in your results</a:t>
            </a:r>
          </a:p>
          <a:p>
            <a:pPr marL="0" indent="0">
              <a:buNone/>
            </a:pPr>
            <a:r>
              <a:rPr lang="en-GB" dirty="0" smtClean="0"/>
              <a:t> 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06005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Process, analyse and interpret primary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Draw a graph: </a:t>
            </a:r>
          </a:p>
          <a:p>
            <a:r>
              <a:rPr lang="en-GB" dirty="0" smtClean="0"/>
              <a:t>Make sure that you use the correct units and scale.</a:t>
            </a:r>
          </a:p>
          <a:p>
            <a:r>
              <a:rPr lang="en-GB" dirty="0" smtClean="0"/>
              <a:t>Label your axes</a:t>
            </a:r>
          </a:p>
          <a:p>
            <a:r>
              <a:rPr lang="en-GB" dirty="0" smtClean="0"/>
              <a:t>Give it a title</a:t>
            </a:r>
          </a:p>
          <a:p>
            <a:r>
              <a:rPr lang="en-GB" dirty="0" smtClean="0"/>
              <a:t>Plot the </a:t>
            </a:r>
            <a:r>
              <a:rPr lang="en-GB" b="1" dirty="0" smtClean="0">
                <a:solidFill>
                  <a:srgbClr val="FF0000"/>
                </a:solidFill>
              </a:rPr>
              <a:t>means</a:t>
            </a:r>
            <a:r>
              <a:rPr lang="en-GB" dirty="0" smtClean="0"/>
              <a:t> and draw </a:t>
            </a:r>
            <a:r>
              <a:rPr lang="en-GB" b="1" dirty="0" smtClean="0">
                <a:solidFill>
                  <a:srgbClr val="FF0000"/>
                </a:solidFill>
              </a:rPr>
              <a:t>range bars</a:t>
            </a:r>
          </a:p>
          <a:p>
            <a:r>
              <a:rPr lang="en-GB" dirty="0" smtClean="0"/>
              <a:t>Draw a line of best fit if it is appropriate (probably not).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193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Interpret your graph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Describe and interpret main trends and patterns in the </a:t>
            </a:r>
            <a:r>
              <a:rPr lang="en-GB" dirty="0" smtClean="0"/>
              <a:t>data.</a:t>
            </a:r>
          </a:p>
          <a:p>
            <a:endParaRPr lang="en-GB" dirty="0"/>
          </a:p>
          <a:p>
            <a:r>
              <a:rPr lang="en-GB" dirty="0" smtClean="0"/>
              <a:t>Are your ranges small? This shows that your results are accurate.</a:t>
            </a:r>
          </a:p>
          <a:p>
            <a:endParaRPr lang="en-GB" dirty="0"/>
          </a:p>
          <a:p>
            <a:r>
              <a:rPr lang="en-GB" dirty="0" smtClean="0"/>
              <a:t>Do the ranges </a:t>
            </a:r>
            <a:r>
              <a:rPr lang="en-GB" b="1" dirty="0" smtClean="0">
                <a:solidFill>
                  <a:srgbClr val="FF0000"/>
                </a:solidFill>
              </a:rPr>
              <a:t>overlap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or are they </a:t>
            </a:r>
            <a:r>
              <a:rPr lang="en-GB" b="1" dirty="0" smtClean="0">
                <a:solidFill>
                  <a:srgbClr val="FF0000"/>
                </a:solidFill>
              </a:rPr>
              <a:t>very different</a:t>
            </a:r>
            <a:r>
              <a:rPr lang="en-GB" dirty="0" smtClean="0"/>
              <a:t>? What can this tell you about the validity of the results?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6535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478</Words>
  <Application>Microsoft Office PowerPoint</Application>
  <PresentationFormat>On-screen Show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Suitability Test</vt:lpstr>
      <vt:lpstr>You will plan and carry out:</vt:lpstr>
      <vt:lpstr>Collect Secondary Data</vt:lpstr>
      <vt:lpstr>Write a plan</vt:lpstr>
      <vt:lpstr>Planning and risk assessment</vt:lpstr>
      <vt:lpstr>Measuring Rf values</vt:lpstr>
      <vt:lpstr>Collect and correctly record data to cover an appropriate range.</vt:lpstr>
      <vt:lpstr>Process, analyse and interpret primary data</vt:lpstr>
      <vt:lpstr>Interpret your graph</vt:lpstr>
      <vt:lpstr>Write a conclusion</vt:lpstr>
      <vt:lpstr>Evaluating</vt:lpstr>
    </vt:vector>
  </TitlesOfParts>
  <Company>Sibford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Suitability Test</dc:title>
  <dc:creator>Victoria Macaulay</dc:creator>
  <cp:lastModifiedBy>Victoria Macaulay</cp:lastModifiedBy>
  <cp:revision>16</cp:revision>
  <dcterms:created xsi:type="dcterms:W3CDTF">2013-01-10T09:27:24Z</dcterms:created>
  <dcterms:modified xsi:type="dcterms:W3CDTF">2013-01-15T09:29:12Z</dcterms:modified>
</cp:coreProperties>
</file>