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3CB8-C99C-49E8-97E3-3D5FAF59AB5A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932D-86DA-47C1-8A9D-66F783373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117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3CB8-C99C-49E8-97E3-3D5FAF59AB5A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932D-86DA-47C1-8A9D-66F783373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421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3CB8-C99C-49E8-97E3-3D5FAF59AB5A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932D-86DA-47C1-8A9D-66F783373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404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3CB8-C99C-49E8-97E3-3D5FAF59AB5A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932D-86DA-47C1-8A9D-66F783373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257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3CB8-C99C-49E8-97E3-3D5FAF59AB5A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932D-86DA-47C1-8A9D-66F783373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816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3CB8-C99C-49E8-97E3-3D5FAF59AB5A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932D-86DA-47C1-8A9D-66F783373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56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3CB8-C99C-49E8-97E3-3D5FAF59AB5A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932D-86DA-47C1-8A9D-66F783373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03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3CB8-C99C-49E8-97E3-3D5FAF59AB5A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932D-86DA-47C1-8A9D-66F783373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54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3CB8-C99C-49E8-97E3-3D5FAF59AB5A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932D-86DA-47C1-8A9D-66F783373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95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3CB8-C99C-49E8-97E3-3D5FAF59AB5A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932D-86DA-47C1-8A9D-66F783373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4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3CB8-C99C-49E8-97E3-3D5FAF59AB5A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932D-86DA-47C1-8A9D-66F783373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1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B3CB8-C99C-49E8-97E3-3D5FAF59AB5A}" type="datetimeFigureOut">
              <a:rPr lang="en-GB" smtClean="0"/>
              <a:t>23/01/2013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1932D-86DA-47C1-8A9D-66F783373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23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sciencelearn.org.nz/About-this-site/Glossary/frequency2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sciencelearn.org.nz/About-this-site/Glossary/wavelength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www.sciencelearn.org.nz/About-this-site/Glossary/amplitud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Secondary data/information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6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r>
              <a:rPr lang="en-GB" dirty="0"/>
              <a:t>Secondary data can be: science explanations, </a:t>
            </a:r>
            <a:r>
              <a:rPr lang="en-GB" dirty="0" smtClean="0"/>
              <a:t>diagrams, </a:t>
            </a:r>
            <a:r>
              <a:rPr lang="en-GB" dirty="0"/>
              <a:t>tables of </a:t>
            </a:r>
            <a:r>
              <a:rPr lang="en-GB" dirty="0" smtClean="0"/>
              <a:t>results, graphs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68960"/>
            <a:ext cx="4038600" cy="3057203"/>
          </a:xfrm>
        </p:spPr>
        <p:txBody>
          <a:bodyPr>
            <a:normAutofit fontScale="62500" lnSpcReduction="20000"/>
          </a:bodyPr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68960"/>
            <a:ext cx="4038600" cy="3057203"/>
          </a:xfrm>
        </p:spPr>
        <p:txBody>
          <a:bodyPr>
            <a:normAutofit fontScale="62500" lnSpcReduction="20000"/>
          </a:bodyPr>
          <a:lstStyle/>
          <a:p>
            <a:r>
              <a:rPr lang="en-GB" b="1" dirty="0" smtClean="0"/>
              <a:t>Fundamentals of waves</a:t>
            </a:r>
          </a:p>
          <a:p>
            <a:pPr marL="0" indent="0">
              <a:buNone/>
            </a:pPr>
            <a:r>
              <a:rPr lang="en-GB" dirty="0" smtClean="0"/>
              <a:t>Seeing, hearing, feeling warmth, surfing, tuning the radio, using a </a:t>
            </a:r>
            <a:r>
              <a:rPr lang="en-GB" dirty="0" err="1" smtClean="0"/>
              <a:t>cellphone</a:t>
            </a:r>
            <a:r>
              <a:rPr lang="en-GB" dirty="0" smtClean="0"/>
              <a:t> – these and many more activities involve waves. </a:t>
            </a:r>
          </a:p>
          <a:p>
            <a:pPr marL="0" indent="0">
              <a:buNone/>
            </a:pPr>
            <a:r>
              <a:rPr lang="en-GB" dirty="0" smtClean="0"/>
              <a:t>But what is a wave? In this article, we get to grips with the different kinds of waves and look at the key characteristics of all waves – their </a:t>
            </a:r>
            <a:r>
              <a:rPr lang="en-GB" dirty="0" smtClean="0">
                <a:hlinkClick r:id="rId2" tooltip="The distance between one peak or crest of a wave and the next peak or crest."/>
              </a:rPr>
              <a:t>wavelength</a:t>
            </a:r>
            <a:r>
              <a:rPr lang="en-GB" dirty="0" smtClean="0"/>
              <a:t>, period, </a:t>
            </a:r>
            <a:r>
              <a:rPr lang="en-GB" dirty="0" smtClean="0">
                <a:hlinkClick r:id="rId3" tooltip="1. How often something occurs within a specified time. 2. The number of waves per second that pass a given point or the number of waves produced per second by a source."/>
              </a:rPr>
              <a:t>frequency</a:t>
            </a:r>
            <a:r>
              <a:rPr lang="en-GB" dirty="0" smtClean="0"/>
              <a:t>, speed and </a:t>
            </a:r>
            <a:r>
              <a:rPr lang="en-GB" dirty="0" smtClean="0">
                <a:hlinkClick r:id="rId4" tooltip="The maximum displacement from the equilibrium on an energy wave (i.e. the size of the wave)."/>
              </a:rPr>
              <a:t>amplitude</a:t>
            </a:r>
            <a:r>
              <a:rPr lang="en-GB" dirty="0" smtClean="0"/>
              <a:t>. These concepts are important for describing waves of all kinds.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597056"/>
            <a:ext cx="207645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975" y="2567583"/>
            <a:ext cx="2304231" cy="1583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429" y="3354688"/>
            <a:ext cx="28575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5085184"/>
            <a:ext cx="3257550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003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/>
              <a:t>Places you can find secondary data:</a:t>
            </a:r>
            <a:endParaRPr lang="en-GB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Internet</a:t>
            </a:r>
          </a:p>
          <a:p>
            <a:r>
              <a:rPr lang="en-GB" dirty="0" smtClean="0"/>
              <a:t>Textbook</a:t>
            </a:r>
          </a:p>
          <a:p>
            <a:r>
              <a:rPr lang="en-GB" dirty="0" smtClean="0"/>
              <a:t>Pupils in your group doing the same/different experiments</a:t>
            </a:r>
          </a:p>
          <a:p>
            <a:r>
              <a:rPr lang="en-GB" dirty="0" smtClean="0"/>
              <a:t>Calculating predicted results from formulae</a:t>
            </a:r>
          </a:p>
          <a:p>
            <a:r>
              <a:rPr lang="en-GB" dirty="0" smtClean="0"/>
              <a:t>Given by the exam board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88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If you are trying to find tables of results or graphs..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What is my independent variable?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What is my dependent variable?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1556792"/>
            <a:ext cx="28575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803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Only use sources that you understand.</a:t>
            </a:r>
            <a:endParaRPr lang="en-GB" dirty="0"/>
          </a:p>
        </p:txBody>
      </p:sp>
      <p:pic>
        <p:nvPicPr>
          <p:cNvPr id="3074" name="Picture 2" descr="http://ts2.mm.bing.net/images/thumbnail.aspx?q=4755899519009269&amp;id=90999437c9ca2f53a309d04b6f8e4eb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348880"/>
            <a:ext cx="2232248" cy="1891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08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Make a numbered bibliography listing all your sources.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23528" y="1166843"/>
            <a:ext cx="82089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dirty="0" smtClean="0"/>
          </a:p>
          <a:p>
            <a:endParaRPr lang="en-GB" b="1" dirty="0"/>
          </a:p>
          <a:p>
            <a:endParaRPr lang="en-GB" b="1" dirty="0" smtClean="0"/>
          </a:p>
          <a:p>
            <a:endParaRPr lang="en-GB" b="1" dirty="0"/>
          </a:p>
          <a:p>
            <a:r>
              <a:rPr lang="en-GB" b="1" dirty="0" smtClean="0"/>
              <a:t>References </a:t>
            </a:r>
          </a:p>
          <a:p>
            <a:r>
              <a:rPr lang="en-GB" dirty="0" smtClean="0"/>
              <a:t>[</a:t>
            </a:r>
            <a:r>
              <a:rPr lang="en-GB" dirty="0"/>
              <a:t>1] </a:t>
            </a:r>
            <a:r>
              <a:rPr lang="en-GB" dirty="0" err="1"/>
              <a:t>Geiver</a:t>
            </a:r>
            <a:r>
              <a:rPr lang="en-GB" dirty="0"/>
              <a:t> L. and </a:t>
            </a:r>
            <a:r>
              <a:rPr lang="en-GB" dirty="0" err="1"/>
              <a:t>Jessen</a:t>
            </a:r>
            <a:r>
              <a:rPr lang="en-GB" dirty="0"/>
              <a:t> Holly. International Ethanol Report: 2010. http://www.ethanolproducer.com/articles/6696/international-ethanol-report-2010. 2010.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[</a:t>
            </a:r>
            <a:r>
              <a:rPr lang="en-GB" dirty="0"/>
              <a:t>2] OCR. Factors that affect the rate of fermentation. Information for candidates [1]. 2011.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[</a:t>
            </a:r>
            <a:r>
              <a:rPr lang="en-GB" dirty="0"/>
              <a:t>3] </a:t>
            </a:r>
            <a:r>
              <a:rPr lang="en-GB" dirty="0" err="1"/>
              <a:t>Skow</a:t>
            </a:r>
            <a:r>
              <a:rPr lang="en-GB" dirty="0"/>
              <a:t> Kate, </a:t>
            </a:r>
            <a:r>
              <a:rPr lang="en-GB" dirty="0" err="1"/>
              <a:t>Microbewiki</a:t>
            </a:r>
            <a:r>
              <a:rPr lang="en-GB" dirty="0"/>
              <a:t>. Soil environment and physical factors controlling microbial activity. </a:t>
            </a:r>
            <a:r>
              <a:rPr lang="en-GB" dirty="0" smtClean="0"/>
              <a:t>http</a:t>
            </a:r>
            <a:r>
              <a:rPr lang="en-GB" dirty="0"/>
              <a:t>://microbewiki.kenyon.edu/index.php/Soil_environment_and_physical_factors_controlling_microbial_activity. 2011.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[</a:t>
            </a:r>
            <a:r>
              <a:rPr lang="en-GB" dirty="0"/>
              <a:t>4] </a:t>
            </a:r>
            <a:r>
              <a:rPr lang="en-GB" dirty="0" err="1"/>
              <a:t>Spilatro</a:t>
            </a:r>
            <a:r>
              <a:rPr lang="en-GB" dirty="0"/>
              <a:t> S.R. Yeast on the Rise: Investigative Study of Fermentation in the Introductory Biology Curriculum. http://www.cur.org/rl2000/pdf/ystferm.pdf[</a:t>
            </a:r>
          </a:p>
        </p:txBody>
      </p:sp>
    </p:spTree>
    <p:extLst>
      <p:ext uri="{BB962C8B-B14F-4D97-AF65-F5344CB8AC3E}">
        <p14:creationId xmlns:p14="http://schemas.microsoft.com/office/powerpoint/2010/main" val="77138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Comparing primary and secondary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Primary data = results you have collected yourself</a:t>
            </a:r>
          </a:p>
          <a:p>
            <a:r>
              <a:rPr lang="en-GB" dirty="0" smtClean="0"/>
              <a:t>Secondary data = information you have researched</a:t>
            </a:r>
          </a:p>
          <a:p>
            <a:pPr marL="0" indent="0">
              <a:buNone/>
            </a:pPr>
            <a:r>
              <a:rPr lang="en-GB" dirty="0" smtClean="0"/>
              <a:t>(Hint: It can be easier to compare sources if they are both graphs – sometimes you may want to plot a graph from the secondary data)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0263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Check……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What are the similarities/differences?</a:t>
            </a:r>
          </a:p>
          <a:p>
            <a:r>
              <a:rPr lang="en-GB" dirty="0" smtClean="0"/>
              <a:t>Do they cover the same range?</a:t>
            </a:r>
          </a:p>
          <a:p>
            <a:r>
              <a:rPr lang="en-GB" dirty="0" smtClean="0"/>
              <a:t>Are they measure in the same units?</a:t>
            </a:r>
          </a:p>
          <a:p>
            <a:r>
              <a:rPr lang="en-GB" dirty="0" smtClean="0"/>
              <a:t>How many different measurements are there?</a:t>
            </a:r>
          </a:p>
          <a:p>
            <a:r>
              <a:rPr lang="en-GB" dirty="0" smtClean="0"/>
              <a:t>Are there any repeats?</a:t>
            </a:r>
          </a:p>
          <a:p>
            <a:r>
              <a:rPr lang="en-GB" b="1" dirty="0" smtClean="0"/>
              <a:t>Do they have the same trends?</a:t>
            </a:r>
          </a:p>
          <a:p>
            <a:r>
              <a:rPr lang="en-GB" b="1" dirty="0" smtClean="0"/>
              <a:t>Do they give the same conclusion?</a:t>
            </a:r>
          </a:p>
          <a:p>
            <a:pPr marL="0" indent="0">
              <a:buNone/>
            </a:pPr>
            <a:r>
              <a:rPr lang="en-GB" dirty="0" smtClean="0"/>
              <a:t>(Are there any other detailed differences/similarities?) </a:t>
            </a:r>
            <a:r>
              <a:rPr lang="en-GB" dirty="0" err="1" smtClean="0"/>
              <a:t>e.g</a:t>
            </a:r>
            <a:r>
              <a:rPr lang="en-GB" dirty="0" smtClean="0"/>
              <a:t> gradients, (0,0)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86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360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Secondary data/information</vt:lpstr>
      <vt:lpstr>Secondary data can be: science explanations, diagrams, tables of results, graphs </vt:lpstr>
      <vt:lpstr>Places you can find secondary data:</vt:lpstr>
      <vt:lpstr>If you are trying to find tables of results or graphs..</vt:lpstr>
      <vt:lpstr> Only use sources that you understand.</vt:lpstr>
      <vt:lpstr>Make a numbered bibliography listing all your sources.</vt:lpstr>
      <vt:lpstr>Comparing primary and secondary data</vt:lpstr>
      <vt:lpstr>Check……</vt:lpstr>
    </vt:vector>
  </TitlesOfParts>
  <Company>Sibford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 data/information</dc:title>
  <dc:creator>Cath Harding</dc:creator>
  <cp:lastModifiedBy>Victoria Macaulay</cp:lastModifiedBy>
  <cp:revision>4</cp:revision>
  <dcterms:created xsi:type="dcterms:W3CDTF">2012-07-17T09:47:29Z</dcterms:created>
  <dcterms:modified xsi:type="dcterms:W3CDTF">2013-01-23T09:00:09Z</dcterms:modified>
</cp:coreProperties>
</file>